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413" r:id="rId1"/>
    <p:sldMasterId id="2147484425" r:id="rId2"/>
  </p:sldMasterIdLst>
  <p:notesMasterIdLst>
    <p:notesMasterId r:id="rId33"/>
  </p:notesMasterIdLst>
  <p:handoutMasterIdLst>
    <p:handoutMasterId r:id="rId34"/>
  </p:handoutMasterIdLst>
  <p:sldIdLst>
    <p:sldId id="256" r:id="rId3"/>
    <p:sldId id="257" r:id="rId4"/>
    <p:sldId id="258" r:id="rId5"/>
    <p:sldId id="259" r:id="rId6"/>
    <p:sldId id="268" r:id="rId7"/>
    <p:sldId id="260" r:id="rId8"/>
    <p:sldId id="289" r:id="rId9"/>
    <p:sldId id="261" r:id="rId10"/>
    <p:sldId id="262" r:id="rId11"/>
    <p:sldId id="263" r:id="rId12"/>
    <p:sldId id="269" r:id="rId13"/>
    <p:sldId id="271" r:id="rId14"/>
    <p:sldId id="290" r:id="rId15"/>
    <p:sldId id="291" r:id="rId16"/>
    <p:sldId id="288" r:id="rId17"/>
    <p:sldId id="275" r:id="rId18"/>
    <p:sldId id="292" r:id="rId19"/>
    <p:sldId id="293" r:id="rId20"/>
    <p:sldId id="273" r:id="rId21"/>
    <p:sldId id="282" r:id="rId22"/>
    <p:sldId id="286" r:id="rId23"/>
    <p:sldId id="287" r:id="rId24"/>
    <p:sldId id="294" r:id="rId25"/>
    <p:sldId id="285" r:id="rId26"/>
    <p:sldId id="295" r:id="rId27"/>
    <p:sldId id="277" r:id="rId28"/>
    <p:sldId id="278" r:id="rId29"/>
    <p:sldId id="281" r:id="rId30"/>
    <p:sldId id="267" r:id="rId31"/>
    <p:sldId id="276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5E0DFE8-424B-4BD9-ABC6-046A5DFFF85A}">
          <p14:sldIdLst>
            <p14:sldId id="256"/>
            <p14:sldId id="257"/>
            <p14:sldId id="258"/>
            <p14:sldId id="259"/>
            <p14:sldId id="268"/>
            <p14:sldId id="260"/>
            <p14:sldId id="289"/>
            <p14:sldId id="261"/>
            <p14:sldId id="262"/>
            <p14:sldId id="263"/>
            <p14:sldId id="269"/>
            <p14:sldId id="271"/>
            <p14:sldId id="290"/>
            <p14:sldId id="291"/>
            <p14:sldId id="288"/>
            <p14:sldId id="275"/>
            <p14:sldId id="292"/>
            <p14:sldId id="293"/>
            <p14:sldId id="273"/>
            <p14:sldId id="282"/>
            <p14:sldId id="286"/>
            <p14:sldId id="287"/>
            <p14:sldId id="294"/>
            <p14:sldId id="285"/>
            <p14:sldId id="295"/>
            <p14:sldId id="277"/>
            <p14:sldId id="278"/>
            <p14:sldId id="281"/>
          </p14:sldIdLst>
        </p14:section>
        <p14:section name="Untitled Section" id="{5F5BAFD9-80DF-4AF4-ABDD-54128A03A311}">
          <p14:sldIdLst>
            <p14:sldId id="267"/>
            <p14:sldId id="2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B02A371-478E-694B-F45D-53F18CCEFBDE}" name="MAANISHA T" initials="MT" userId="93333f71bc6aeaa7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7C9C"/>
    <a:srgbClr val="2270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2121" autoAdjust="0"/>
  </p:normalViewPr>
  <p:slideViewPr>
    <p:cSldViewPr snapToGrid="0" snapToObjects="1">
      <p:cViewPr varScale="1">
        <p:scale>
          <a:sx n="88" d="100"/>
          <a:sy n="88" d="100"/>
        </p:scale>
        <p:origin x="485" y="53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71" d="100"/>
          <a:sy n="71" d="100"/>
        </p:scale>
        <p:origin x="-3029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microsoft.com/office/2018/10/relationships/authors" Target="authors.xml"/><Relationship Id="rId21" Type="http://schemas.openxmlformats.org/officeDocument/2006/relationships/slide" Target="slides/slide19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C87E7A-3293-A08F-A5E1-CA2AB30FC8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0B8F0D-BAE6-5869-B27C-B5E95F28B9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E09061-2ED5-4E60-A6B9-D206163ADCF0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6D985E-6661-2471-90A4-0BAA5C8541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A5F37B-E261-42CA-5EC6-53BD0F06ED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579094-90BE-4C64-A1F1-32322CC353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264304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039FCB-401B-414B-A28D-78BB3BE44D93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63287-72E1-4786-A017-853F9DAF51C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63287-72E1-4786-A017-853F9DAF51CC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63287-72E1-4786-A017-853F9DAF51CC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C3F1A-70AE-4B93-CB5F-57EFD6FCFC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2CAE10-0568-112A-9A8C-ADEE5255DB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E1361A-3C8E-914A-87E5-E5685FA88B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1577A1-2606-8B8D-1811-193F74BD00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63287-72E1-4786-A017-853F9DAF51CC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668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5902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1630F64F-6E04-4DBD-B647-75A3B009BBB9}" type="datetime1">
              <a:rPr lang="en-US" smtClean="0"/>
              <a:t>5/27/2025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08256" y="5876412"/>
            <a:ext cx="1281749" cy="764635"/>
          </a:xfrm>
        </p:spPr>
        <p:txBody>
          <a:bodyPr/>
          <a:lstStyle>
            <a:lvl1pPr>
              <a:defRPr sz="3600">
                <a:solidFill>
                  <a:schemeClr val="tx2">
                    <a:lumMod val="90000"/>
                    <a:lumOff val="10000"/>
                    <a:alpha val="2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7A13CA2-E78E-47BC-14B5-C1DBEF490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59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527E6-9496-47DA-BD70-21F0866C8C7A}" type="datetime1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336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C8273-5859-4EC5-80B1-82463E2A1C83}" type="datetime1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9556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4E858-AFF1-1B5B-9707-896435EA93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F897E4-B4B1-DD04-701A-98FA6FE6FC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8043F4-18DC-068E-1001-F408B10CE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05991-A821-48D4-A325-4F0CC06D648F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FE18A-3AB7-2EB2-0F5F-D448E41BF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ED5D5C-33DF-87F5-16B5-56D5254F8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B11AB-4D02-4144-AE30-A754C12413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62694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0D8F6-7BCD-DC63-AF0A-33E81F46C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8A272-7D67-BC2D-0D5B-F73EA3252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7A547-E970-40D1-CB90-BB3130C39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05991-A821-48D4-A325-4F0CC06D648F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994F2-7848-CC38-71F3-8BBF61591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3B09B-9C65-D8F9-FBCA-D89EC4405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B11AB-4D02-4144-AE30-A754C12413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62189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D8D5B-F58C-A7F7-31CB-5A123108C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A696E5-6512-FC12-3184-406467278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2E6BCC-910C-E526-98AF-7A73EBEF3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05991-A821-48D4-A325-4F0CC06D648F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F7B7C0-0684-628B-3189-CC83133C8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FBA82-D287-095F-083E-6F88396AB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B11AB-4D02-4144-AE30-A754C12413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49369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EEAA6-1221-D021-45C0-FED67CB79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A0F71E-DA9C-48EF-8924-EC80017B64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50C358-19CE-0AF5-1D4D-1EF5106E10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F0D375-CE92-289B-FF44-8872314F3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05991-A821-48D4-A325-4F0CC06D648F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CF3D29-FFB5-76F9-B191-3B94BB052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63980E-72A7-1C91-86D3-F8792570E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B11AB-4D02-4144-AE30-A754C12413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67284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663E3-B44D-D37F-96BB-834DF3F65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5E59EF-F009-4001-F84D-268BD964A6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A9EEA7-8CEC-E677-1F74-CD7501C8D0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0C20D1-9548-D03C-AA1D-713936A2F4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CBA129-7020-2815-316E-1E3D47738F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58A80E-F8FF-6DAF-048F-C1BBA54CD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05991-A821-48D4-A325-4F0CC06D648F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9C681C-9565-F0E4-29B3-534539CC7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916223-2DBE-4990-0EED-552EBD41C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B11AB-4D02-4144-AE30-A754C12413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08722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96E8C-B15B-8377-E788-99B6E8DE1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7D1C83-6D6E-029F-65C4-0A9A2EE9C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05991-A821-48D4-A325-4F0CC06D648F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84FFA1-0D2F-8AD3-9994-3506FBB23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BA3B13-61F6-A496-45AD-788684874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B11AB-4D02-4144-AE30-A754C12413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87148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C910D8-004C-3B2E-5C3B-3F98D11CC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05991-A821-48D4-A325-4F0CC06D648F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95D3ED-09E1-8B2F-E68F-703F9989A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6FC922-CB39-B111-D2DA-D2C26D752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B11AB-4D02-4144-AE30-A754C12413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21936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614ED-3BEA-FFE4-E934-E2016EE63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0E43B0-3ACF-4366-6A3F-9E6D755A5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BA0F7F-1343-74C1-7A87-3B65247AE0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EAB738-D9C0-FBDB-C3C9-10D87DFE3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05991-A821-48D4-A325-4F0CC06D648F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E3D285-C17E-70F4-8892-5FB419E1F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201BC9-AF7B-BB36-2A54-581709F6C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B11AB-4D02-4144-AE30-A754C12413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992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EA0A-8086-4185-A600-BCB5A7176374}" type="datetime1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48759" y="6003759"/>
            <a:ext cx="1162479" cy="793138"/>
          </a:xfrm>
        </p:spPr>
        <p:txBody>
          <a:bodyPr/>
          <a:lstStyle>
            <a:lvl1pPr>
              <a:defRPr sz="3600"/>
            </a:lvl1pPr>
          </a:lstStyle>
          <a:p>
            <a:fld id="{C1FF6DA9-008F-8B48-92A6-B652298478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0721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60968-3C12-9118-CA0F-87689EF51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414CBC-CC94-4267-91D8-8951E44BD2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2E88FA-D817-706F-DBD8-29F1C1066D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D4A936-E1ED-D54A-782B-AB8C2E588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05991-A821-48D4-A325-4F0CC06D648F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DD1EAB-E0CE-D05E-B6D9-3B3CBA0E1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9F5D82-1D8B-EE3E-A386-F125E251B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B11AB-4D02-4144-AE30-A754C12413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37936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FA7B7-4B42-613B-B98A-A15D20987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D9B3D0-A2E2-67AE-6052-E8BACCCCF5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DB932C-01C7-E368-1F6A-4022D37C9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05991-A821-48D4-A325-4F0CC06D648F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54DA3-5E10-8A22-5BAC-A02A55F4E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02BDB-9273-D20A-A9A3-5EC472618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B11AB-4D02-4144-AE30-A754C12413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1792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71A08E-D441-51C6-1211-669EDA5757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13FB9F-A4BA-452E-81E1-2A316AE507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FC6A3D-4B4E-6BB5-F643-90BBD8F55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05991-A821-48D4-A325-4F0CC06D648F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B4E5D-5977-1CD1-C706-9E79F47EE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90B203-6EC4-91AE-8019-95B8305D2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B11AB-4D02-4144-AE30-A754C12413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3046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78570-CB33-463A-9CCC-9AE0A531791A}" type="datetime1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31826" y="5876412"/>
            <a:ext cx="756962" cy="764635"/>
          </a:xfrm>
        </p:spPr>
        <p:txBody>
          <a:bodyPr/>
          <a:lstStyle>
            <a:lvl1pPr>
              <a:defRPr sz="3600"/>
            </a:lvl1pPr>
          </a:lstStyle>
          <a:p>
            <a:fld id="{C1FF6DA9-008F-8B48-92A6-B652298478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490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50836-8E65-43EA-9120-1AAF0E6E5436}" type="datetime1">
              <a:rPr lang="en-US" smtClean="0"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071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5FC65-3C48-4F17-94D7-C16CDACB95A7}" type="datetime1">
              <a:rPr lang="en-US" smtClean="0"/>
              <a:t>5/27/2025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827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E4F2D-C094-490D-BEE0-78D0E881A001}" type="datetime1">
              <a:rPr lang="en-US" smtClean="0"/>
              <a:t>5/27/2025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087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925F0-E0D1-4D04-A6DA-8C434027E9F8}" type="datetime1">
              <a:rPr lang="en-US" smtClean="0"/>
              <a:t>5/27/2025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4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863B5-A855-4C3F-B633-0EA4F2C8F4DC}" type="datetime1">
              <a:rPr lang="en-US" smtClean="0"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520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0EEA8F6B-C789-4273-B79B-BA1F004C79BE}" type="datetime1">
              <a:rPr lang="en-US" smtClean="0"/>
              <a:t>5/27/2025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6099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CA519B95-0B73-48AC-BF13-2F6A2206E5A4}" type="datetime1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130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14" r:id="rId1"/>
    <p:sldLayoutId id="2147484415" r:id="rId2"/>
    <p:sldLayoutId id="2147484416" r:id="rId3"/>
    <p:sldLayoutId id="2147484417" r:id="rId4"/>
    <p:sldLayoutId id="2147484418" r:id="rId5"/>
    <p:sldLayoutId id="2147484419" r:id="rId6"/>
    <p:sldLayoutId id="2147484420" r:id="rId7"/>
    <p:sldLayoutId id="2147484421" r:id="rId8"/>
    <p:sldLayoutId id="2147484422" r:id="rId9"/>
    <p:sldLayoutId id="2147484423" r:id="rId10"/>
    <p:sldLayoutId id="2147484424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166A52-7CEA-8460-CD13-D7C4B530F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230B2E-312E-AE6D-71AD-57B6D4610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1B361-72D6-722A-C363-1A8A05E35B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05991-A821-48D4-A325-4F0CC06D648F}" type="datetimeFigureOut">
              <a:rPr lang="en-IN" smtClean="0"/>
              <a:t>27-05-2025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0A1569-2D75-FF53-E8F8-A2921C6D2B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103EB-8BC2-4AF2-97A5-8227E90F43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2B11AB-4D02-4144-AE30-A754C12413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1122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26" r:id="rId1"/>
    <p:sldLayoutId id="2147484427" r:id="rId2"/>
    <p:sldLayoutId id="2147484428" r:id="rId3"/>
    <p:sldLayoutId id="2147484429" r:id="rId4"/>
    <p:sldLayoutId id="2147484430" r:id="rId5"/>
    <p:sldLayoutId id="2147484431" r:id="rId6"/>
    <p:sldLayoutId id="2147484432" r:id="rId7"/>
    <p:sldLayoutId id="2147484433" r:id="rId8"/>
    <p:sldLayoutId id="2147484434" r:id="rId9"/>
    <p:sldLayoutId id="2147484435" r:id="rId10"/>
    <p:sldLayoutId id="214748443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1541" y="1264206"/>
            <a:ext cx="11358466" cy="1397039"/>
          </a:xfrm>
          <a:effectLst>
            <a:innerShdw blurRad="63500" dist="50800">
              <a:prstClr val="black">
                <a:alpha val="50000"/>
              </a:prstClr>
            </a:innerShdw>
          </a:effectLst>
        </p:spPr>
        <p:txBody>
          <a:bodyPr>
            <a:no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HANDWRITTEN TEXT EXTRACTION USING OCR AND MACHINE LEARNING TECHNIQUES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1541" y="3382353"/>
            <a:ext cx="6502892" cy="2447412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2000" b="1" dirty="0">
                <a:solidFill>
                  <a:srgbClr val="207C9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 MEMBERS:</a:t>
            </a:r>
          </a:p>
          <a:p>
            <a:pPr algn="l">
              <a:lnSpc>
                <a:spcPct val="100000"/>
              </a:lnSpc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   NISHANTHAN T	       	-810021106053</a:t>
            </a:r>
          </a:p>
          <a:p>
            <a:pPr algn="l">
              <a:lnSpc>
                <a:spcPct val="100000"/>
              </a:lnSpc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   SIVAPRAKASH A	       	-810021106079</a:t>
            </a:r>
          </a:p>
          <a:p>
            <a:pPr algn="l">
              <a:lnSpc>
                <a:spcPct val="100000"/>
              </a:lnSpc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   TONY CHACKO THOMAS     -810021106089</a:t>
            </a:r>
            <a:endParaRPr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55E2C3-4721-8A5D-9E01-D2832A8448DA}"/>
              </a:ext>
            </a:extLst>
          </p:cNvPr>
          <p:cNvSpPr txBox="1"/>
          <p:nvPr/>
        </p:nvSpPr>
        <p:spPr>
          <a:xfrm>
            <a:off x="7070888" y="3429000"/>
            <a:ext cx="5306506" cy="1728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207C9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 AND DESIGNATION OF  GUIDE: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  	</a:t>
            </a:r>
            <a:r>
              <a:rPr lang="en-US" sz="20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DR. E. JEBAMALAR LEAVLINE,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	      ASSISTANT PROFESSOR(</a:t>
            </a:r>
            <a:r>
              <a:rPr lang="en-US" sz="2000" b="1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Sl.Gr</a:t>
            </a:r>
            <a:r>
              <a:rPr lang="en-US" sz="20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	      DEPARTMENT OF ECE</a:t>
            </a:r>
            <a:endParaRPr lang="en-IN" sz="2400" b="1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157" y="338328"/>
            <a:ext cx="10058400" cy="1371600"/>
          </a:xfrm>
        </p:spPr>
        <p:txBody>
          <a:bodyPr/>
          <a:lstStyle/>
          <a:p>
            <a:r>
              <a:rPr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50443" y="1533447"/>
            <a:ext cx="10058400" cy="393192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ALGORITHMS:</a:t>
            </a:r>
          </a:p>
          <a:p>
            <a:r>
              <a:rPr lang="en-US" sz="2800" b="1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Convolutional</a:t>
            </a:r>
            <a:r>
              <a:rPr lang="en-US" sz="28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Neural Network (CNN)</a:t>
            </a:r>
            <a:r>
              <a:rPr lang="en-US" sz="28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– Extracts spatial features from handwritten Tamil text, detecting strokes, edges, and character patterns.</a:t>
            </a:r>
          </a:p>
          <a:p>
            <a:r>
              <a:rPr lang="en-US" sz="2800" b="1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BiLSTM</a:t>
            </a:r>
            <a:r>
              <a:rPr lang="en-US" sz="28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</a:t>
            </a:r>
            <a:r>
              <a:rPr lang="en-US" sz="28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– Captures bidirectional sequential dependencies in the extracted features, enhancing contextual understanding of handwritten text.</a:t>
            </a:r>
          </a:p>
          <a:p>
            <a:r>
              <a:rPr lang="en-US" sz="28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Connectionist Temporal Classification (CTC)</a:t>
            </a:r>
            <a:r>
              <a:rPr lang="en-US" sz="28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– Enables recognition without explicit segmentation by aligning predicted sequences with the ground truth labels.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D5FB0A-18DA-D818-F726-0AD81ED85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10</a:t>
            </a:fld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280" y="365760"/>
            <a:ext cx="10058400" cy="1371600"/>
          </a:xfrm>
        </p:spPr>
        <p:txBody>
          <a:bodyPr/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WORKFLOW 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C49BAB30-9F97-FDE6-5C01-9A1DA9E2C8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3280" y="1480008"/>
            <a:ext cx="10505440" cy="5012231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CFF106-CE6F-ED60-E8F9-38B98387A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11</a:t>
            </a:fld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4868" y="386080"/>
            <a:ext cx="11002264" cy="5996432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US" sz="3200" b="1" dirty="0">
                <a:solidFill>
                  <a:srgbClr val="207C9C"/>
                </a:solidFill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Load Dataset</a:t>
            </a:r>
          </a:p>
          <a:p>
            <a:r>
              <a:rPr lang="en-US" sz="32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Load images of handwritten text from the dataset.</a:t>
            </a:r>
          </a:p>
          <a:p>
            <a:r>
              <a:rPr lang="en-US" sz="32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Split data into training, validation, and test sets and Label the dataset properly </a:t>
            </a:r>
            <a:endParaRPr lang="en-US" sz="3200" b="1" dirty="0">
              <a:solidFill>
                <a:schemeClr val="tx2"/>
              </a:solidFill>
              <a:latin typeface="Arial" panose="020B0604020202020204" pitchFamily="34" charset="0"/>
              <a:ea typeface="Calibri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 b="1" dirty="0">
                <a:solidFill>
                  <a:srgbClr val="207C9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Preprocess Images</a:t>
            </a:r>
            <a:endParaRPr lang="en-US" sz="3200" dirty="0">
              <a:solidFill>
                <a:srgbClr val="207C9C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sz="3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input handwritten images are resized, padded (if necessary</a:t>
            </a:r>
          </a:p>
          <a:p>
            <a:r>
              <a:rPr lang="en-US" sz="3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Normalized to fit the model's expected input shape and improve learning.</a:t>
            </a:r>
          </a:p>
          <a:p>
            <a:pPr marL="0" indent="0">
              <a:buNone/>
            </a:pPr>
            <a:r>
              <a:rPr lang="en-US" sz="3200" b="1" dirty="0">
                <a:solidFill>
                  <a:srgbClr val="207C9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Character Mapping</a:t>
            </a:r>
            <a:endParaRPr lang="en-US" sz="32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sz="3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 vocabulary is built from the dataset, mapping each unique character to a numeric ID and vice versa, essential for label encoding and decoding</a:t>
            </a:r>
            <a:r>
              <a:rPr lang="en-US" sz="2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endParaRPr lang="en-US" sz="2800" b="1" dirty="0">
              <a:solidFill>
                <a:schemeClr val="tx2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sz="2800" b="1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6BA4E73-62FF-1176-B91B-D64DCD6FE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12</a:t>
            </a:fld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B4EA0A-A416-2CD6-FDAE-EF3B0BB89F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290F318-4987-12DC-92A4-217A9FF70AD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15537" y="1000644"/>
            <a:ext cx="10960926" cy="48567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207C9C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Create Data Generator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 data generator (e.g.,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HTRDataset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loads images and labels in batches, dynamically applying preprocessing and preparing data for model training.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1" i="0" u="none" strike="noStrike" cap="none" normalizeH="0" baseline="0" dirty="0">
              <a:ln>
                <a:noFill/>
              </a:ln>
              <a:solidFill>
                <a:srgbClr val="207C9C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207C9C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CRNN (CNN + </a:t>
            </a: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rgbClr val="207C9C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BiLSTM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207C9C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+ CTC Loss)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model architecture consists of a Convolutional Neural Network (CNN) for feature extraction, a Bidirectional LSTM for sequence modeling, and a CTC loss layer to handle unsegmented sequence labeling.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950638-1509-215D-648C-666724894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3107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C8EFEE-D5D2-EA9F-3D2E-58CE563D9F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151CE93-11BF-7312-C288-3A61E9617BD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15537" y="1179155"/>
            <a:ext cx="10960926" cy="44996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207C9C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Compile and Train Model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model is compiled using the Adam optimizer and trained with callbacks like early stopping and model checkpoints to optimize learning.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207C9C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Model Saving &amp; Versioning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rgbClr val="207C9C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Save the </a:t>
            </a:r>
            <a:r>
              <a:rPr kumimoji="0" lang="en-US" altLang="en-US" sz="3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best-performing model (architecture + weights)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 the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keras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format for reliable future inference and continued development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A326BA-42B3-A821-47F0-E0CAE5A5F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3594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A07374-C638-1354-85D7-0DB5F3C294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64ADC-C297-4D6C-53E6-A42AF0A8F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280" y="447040"/>
            <a:ext cx="10058400" cy="1371600"/>
          </a:xfrm>
        </p:spPr>
        <p:txBody>
          <a:bodyPr/>
          <a:lstStyle/>
          <a:p>
            <a:r>
              <a:rPr b="1" dirty="0">
                <a:solidFill>
                  <a:schemeClr val="tx2"/>
                </a:solidFill>
              </a:rPr>
              <a:t> </a:t>
            </a:r>
            <a:r>
              <a:rPr b="1" dirty="0">
                <a:solidFill>
                  <a:schemeClr val="accent1">
                    <a:lumMod val="75000"/>
                  </a:schemeClr>
                </a:solidFill>
              </a:rPr>
              <a:t>PREDICTION WORKFLOW 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F53A67-76F3-FB80-6501-3C5E7EA22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804" y="1507348"/>
            <a:ext cx="10374392" cy="463780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424F0F-8227-F7C1-7358-2C729053C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4851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3648" y="634659"/>
            <a:ext cx="10866120" cy="4618062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3200" b="1" dirty="0">
                <a:solidFill>
                  <a:srgbClr val="207C9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Load Model</a:t>
            </a:r>
            <a:br>
              <a:rPr lang="en-US" sz="3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best-trained CRNN model is loaded with a custom CTC loss layer for inference.</a:t>
            </a:r>
            <a:endParaRPr lang="en-US" sz="3200" dirty="0">
              <a:solidFill>
                <a:schemeClr val="tx2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3200" b="1" dirty="0">
                <a:solidFill>
                  <a:srgbClr val="207C9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Read Test CSV</a:t>
            </a:r>
            <a:br>
              <a:rPr lang="en-US" sz="3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test CSV is parsed to obtain file paths and ground truth labels for evaluation.</a:t>
            </a:r>
          </a:p>
          <a:p>
            <a:pPr>
              <a:buNone/>
            </a:pPr>
            <a:r>
              <a:rPr lang="en-US" sz="3200" b="1" dirty="0">
                <a:solidFill>
                  <a:srgbClr val="207C9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Preprocess Image</a:t>
            </a:r>
            <a:br>
              <a:rPr lang="en-US" sz="3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Each test image is resized, padded, and normalized similarly to      training preprocessing for consistency.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ECD22E1-8605-CFD8-EF28-D9FC7939E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16</a:t>
            </a:fld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F87D25-7E81-15FF-4654-6B37C22207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08D169-77F3-FD5A-9367-278ACF392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0" y="674797"/>
            <a:ext cx="10866120" cy="6280067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3200" b="1" dirty="0">
                <a:solidFill>
                  <a:srgbClr val="207C9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Predict Text</a:t>
            </a:r>
            <a:br>
              <a:rPr lang="en-US" sz="3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Preprocessed images are fed into the model, and predictions are decoded using a greedy CTC decoder to get readable text.</a:t>
            </a:r>
            <a:endParaRPr lang="en-US" sz="3200" b="1" dirty="0">
              <a:solidFill>
                <a:srgbClr val="207C9C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3200" b="1" dirty="0">
                <a:solidFill>
                  <a:srgbClr val="207C9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Calculate CER &amp; WER</a:t>
            </a:r>
            <a:br>
              <a:rPr lang="en-US" sz="3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Character Error Rate (CER) and Word Error Rate (WER) are computed to evaluate the model's text recognition accuracy.</a:t>
            </a:r>
          </a:p>
          <a:p>
            <a:pPr>
              <a:buNone/>
            </a:pPr>
            <a:r>
              <a:rPr lang="en-US" sz="3200" b="1" dirty="0">
                <a:solidFill>
                  <a:srgbClr val="207C9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Generate Confusion Matrix</a:t>
            </a:r>
            <a:br>
              <a:rPr lang="en-US" sz="3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 character-level confusion matrix is plotted to visualize common misclassifications made by the model.</a:t>
            </a:r>
          </a:p>
          <a:p>
            <a:pPr>
              <a:buNone/>
            </a:pPr>
            <a:endParaRPr lang="en-US" sz="32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73D625-F955-3FDE-420A-DDB80805A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5257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7752A5-8F83-1AC6-B31D-D6FF22591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D3E22-7C47-B051-F0D4-223069A7C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0" y="979597"/>
            <a:ext cx="10866120" cy="388704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3200" b="1" dirty="0">
                <a:solidFill>
                  <a:srgbClr val="207C9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Plot CER Distribution</a:t>
            </a:r>
            <a:br>
              <a:rPr lang="en-US" sz="3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 histogram of CER values is generated to understand the distribution and frequency of recognition errors across the test set.</a:t>
            </a:r>
          </a:p>
          <a:p>
            <a:pPr>
              <a:buNone/>
            </a:pPr>
            <a:r>
              <a:rPr lang="en-US" sz="3200" b="1" dirty="0">
                <a:solidFill>
                  <a:srgbClr val="207C9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Sample Predictions</a:t>
            </a:r>
            <a:br>
              <a:rPr lang="en-US" sz="3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Correct and incorrect predictions are visualized with the original images, ground truths, and predictions to analyze model behavior qualitatively.</a:t>
            </a:r>
          </a:p>
          <a:p>
            <a:pPr>
              <a:buNone/>
            </a:pPr>
            <a:endParaRPr lang="en-US" sz="32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1CDBC4-0E5D-0D70-1957-33C6951BD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9742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924560"/>
            <a:ext cx="10866120" cy="5659120"/>
          </a:xfrm>
        </p:spPr>
        <p:txBody>
          <a:bodyPr>
            <a:normAutofit fontScale="92500" lnSpcReduction="10000"/>
          </a:bodyPr>
          <a:lstStyle/>
          <a:p>
            <a:r>
              <a:rPr lang="en-US" sz="35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Validate model performance using test data to measure accuracy and loss using </a:t>
            </a:r>
            <a:r>
              <a:rPr lang="en-US" sz="3500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perfomance</a:t>
            </a:r>
            <a:r>
              <a:rPr lang="en-US" sz="35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metrics.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35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Character-Level Metrics</a:t>
            </a:r>
          </a:p>
          <a:p>
            <a:pPr>
              <a:buNone/>
            </a:pPr>
            <a:r>
              <a:rPr lang="en-US" sz="35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Character Error Rate (CER)</a:t>
            </a:r>
            <a:r>
              <a:rPr lang="en-US" sz="35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= (Number of incorrect characters) / (Total characters in ground truth)</a:t>
            </a:r>
          </a:p>
          <a:p>
            <a:pPr>
              <a:buNone/>
            </a:pPr>
            <a:r>
              <a:rPr lang="en-US" sz="35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Character Accuracy</a:t>
            </a:r>
            <a:r>
              <a:rPr lang="en-US" sz="35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= (Correctly recognized characters) / (Total characters in ground truth)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35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Word-Level Metrics</a:t>
            </a:r>
          </a:p>
          <a:p>
            <a:pPr>
              <a:buNone/>
            </a:pPr>
            <a:r>
              <a:rPr lang="en-US" sz="35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Word Error Rate (WER)</a:t>
            </a:r>
            <a:r>
              <a:rPr lang="en-US" sz="35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= (Substitutions + Insertions + Deletions) / (Total words in ground truth)</a:t>
            </a:r>
          </a:p>
          <a:p>
            <a:pPr>
              <a:buNone/>
            </a:pPr>
            <a:r>
              <a:rPr lang="en-US" sz="35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Word Accuracy</a:t>
            </a:r>
            <a:r>
              <a:rPr lang="en-US" sz="35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= (Correctly recognized words) / (Total words in ground truth)</a:t>
            </a: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b="1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b="1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0B3865-D4DB-632A-3565-E8E4D4763FCA}"/>
              </a:ext>
            </a:extLst>
          </p:cNvPr>
          <p:cNvSpPr txBox="1"/>
          <p:nvPr/>
        </p:nvSpPr>
        <p:spPr>
          <a:xfrm>
            <a:off x="812800" y="278229"/>
            <a:ext cx="433832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Model Evaluation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Calibri" pitchFamily="34" charset="0"/>
              <a:cs typeface="Arial" panose="020B0604020202020204" pitchFamily="34" charset="0"/>
            </a:endParaRPr>
          </a:p>
          <a:p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69C960-F531-38B2-606F-36D58E665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19</a:t>
            </a:fld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31295"/>
            <a:ext cx="9720072" cy="1499616"/>
          </a:xfrm>
        </p:spPr>
        <p:txBody>
          <a:bodyPr/>
          <a:lstStyle/>
          <a:p>
            <a:r>
              <a:rPr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7263" y="1861793"/>
            <a:ext cx="9720071" cy="4464911"/>
          </a:xfrm>
        </p:spPr>
        <p:txBody>
          <a:bodyPr>
            <a:normAutofit fontScale="85000" lnSpcReduction="20000"/>
          </a:bodyPr>
          <a:lstStyle/>
          <a:p>
            <a:pPr>
              <a:buFont typeface="Arial" panose="020B0604020202020204" pitchFamily="34" charset="0"/>
              <a:buChar char="°"/>
            </a:pPr>
            <a:r>
              <a:rPr sz="2800" b="1" dirty="0"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</a:p>
          <a:p>
            <a:pPr>
              <a:buFont typeface="Arial" panose="020B0604020202020204" pitchFamily="34" charset="0"/>
              <a:buChar char="°"/>
            </a:pPr>
            <a:r>
              <a:rPr sz="2800" b="1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  <a:p>
            <a:pPr>
              <a:buFont typeface="Arial" panose="020B0604020202020204" pitchFamily="34" charset="0"/>
              <a:buChar char="°"/>
            </a:pPr>
            <a:r>
              <a:rPr sz="2800" b="1" dirty="0">
                <a:latin typeface="Arial" panose="020B0604020202020204" pitchFamily="34" charset="0"/>
                <a:cs typeface="Arial" panose="020B0604020202020204" pitchFamily="34" charset="0"/>
              </a:rPr>
              <a:t>Literature Survey</a:t>
            </a:r>
          </a:p>
          <a:p>
            <a:pPr>
              <a:buFont typeface="Arial" panose="020B0604020202020204" pitchFamily="34" charset="0"/>
              <a:buChar char="°"/>
            </a:pPr>
            <a:r>
              <a:rPr sz="28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  <a:p>
            <a:pPr>
              <a:buFont typeface="Arial" panose="020B0604020202020204" pitchFamily="34" charset="0"/>
              <a:buChar char="°"/>
            </a:pPr>
            <a:r>
              <a:rPr sz="2800" b="1" dirty="0">
                <a:latin typeface="Arial" panose="020B0604020202020204" pitchFamily="34" charset="0"/>
                <a:cs typeface="Arial" panose="020B0604020202020204" pitchFamily="34" charset="0"/>
              </a:rPr>
              <a:t>Proposed Work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°"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  <a:p>
            <a:pPr>
              <a:buFont typeface="Arial" panose="020B0604020202020204" pitchFamily="34" charset="0"/>
              <a:buChar char="°"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Work-flow</a:t>
            </a:r>
          </a:p>
          <a:p>
            <a:pPr>
              <a:buFont typeface="Arial" panose="020B0604020202020204" pitchFamily="34" charset="0"/>
              <a:buChar char="°"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Model Evaluation</a:t>
            </a:r>
          </a:p>
          <a:p>
            <a:pPr>
              <a:buFont typeface="Arial" panose="020B0604020202020204" pitchFamily="34" charset="0"/>
              <a:buChar char="°"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</a:p>
          <a:p>
            <a:pPr>
              <a:buFont typeface="Arial" panose="020B0604020202020204" pitchFamily="34" charset="0"/>
              <a:buChar char="°"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°"/>
            </a:pPr>
            <a:r>
              <a:rPr sz="2800" b="1" dirty="0"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AB7798-C776-0005-DEF3-53816BFCA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0469" y="6009200"/>
            <a:ext cx="1164467" cy="842834"/>
          </a:xfrm>
        </p:spPr>
        <p:txBody>
          <a:bodyPr/>
          <a:lstStyle/>
          <a:p>
            <a:fld id="{C1FF6DA9-008F-8B48-92A6-B652298478BF}" type="slidenum">
              <a:rPr lang="en-US" sz="3600" smtClean="0">
                <a:solidFill>
                  <a:schemeClr val="tx2">
                    <a:lumMod val="90000"/>
                    <a:lumOff val="10000"/>
                    <a:alpha val="25000"/>
                  </a:schemeClr>
                </a:solidFill>
              </a:rPr>
              <a:pPr/>
              <a:t>2</a:t>
            </a:fld>
            <a:endParaRPr lang="en-US" sz="3600" dirty="0">
              <a:solidFill>
                <a:schemeClr val="tx2">
                  <a:lumMod val="90000"/>
                  <a:lumOff val="10000"/>
                  <a:alpha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21527B-73D6-36EE-E71E-D30B49FAFD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6372F-E4F9-2776-79A8-D852B1918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920" y="574014"/>
            <a:ext cx="6348984" cy="1228650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EVALUATION</a:t>
            </a:r>
            <a:b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sz="36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D2FEE2-B494-575E-DAB6-4A07FBAEC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3920" y="1183640"/>
            <a:ext cx="10657840" cy="4490720"/>
          </a:xfrm>
        </p:spPr>
        <p:txBody>
          <a:bodyPr/>
          <a:lstStyle/>
          <a:p>
            <a:pPr>
              <a:buNone/>
            </a:pPr>
            <a:r>
              <a:rPr lang="en-US" sz="28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Perfomance</a:t>
            </a: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Metrics:</a:t>
            </a:r>
          </a:p>
          <a:p>
            <a:pPr>
              <a:buNone/>
            </a:pPr>
            <a:endParaRPr lang="en-US" sz="2800" dirty="0">
              <a:latin typeface="Arial" panose="020B0604020202020204" pitchFamily="34" charset="0"/>
              <a:ea typeface="Calibri" pitchFamily="34" charset="0"/>
              <a:cs typeface="Arial" panose="020B0604020202020204" pitchFamily="34" charset="0"/>
            </a:endParaRPr>
          </a:p>
          <a:p>
            <a:pPr>
              <a:buNone/>
            </a:pP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0B01C85-006A-D7E0-026F-56EEC72E6D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9385091"/>
              </p:ext>
            </p:extLst>
          </p:nvPr>
        </p:nvGraphicFramePr>
        <p:xfrm>
          <a:off x="1069848" y="1802665"/>
          <a:ext cx="10012680" cy="449071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013747">
                  <a:extLst>
                    <a:ext uri="{9D8B030D-6E8A-4147-A177-3AD203B41FA5}">
                      <a16:colId xmlns:a16="http://schemas.microsoft.com/office/drawing/2014/main" val="3817351078"/>
                    </a:ext>
                  </a:extLst>
                </a:gridCol>
                <a:gridCol w="4998933">
                  <a:extLst>
                    <a:ext uri="{9D8B030D-6E8A-4147-A177-3AD203B41FA5}">
                      <a16:colId xmlns:a16="http://schemas.microsoft.com/office/drawing/2014/main" val="4197663693"/>
                    </a:ext>
                  </a:extLst>
                </a:gridCol>
              </a:tblGrid>
              <a:tr h="7679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32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Metric</a:t>
                      </a:r>
                      <a:endParaRPr lang="en-IN" sz="3200" kern="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32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Value</a:t>
                      </a:r>
                      <a:endParaRPr lang="en-IN" sz="3200" kern="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74011803"/>
                  </a:ext>
                </a:extLst>
              </a:tr>
              <a:tr h="141743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32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Character Error Rate (CER)</a:t>
                      </a:r>
                      <a:endParaRPr lang="en-IN" sz="3200" kern="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3200" kern="1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0.0288</a:t>
                      </a:r>
                      <a:endParaRPr lang="en-IN" sz="3200" kern="1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84874028"/>
                  </a:ext>
                </a:extLst>
              </a:tr>
              <a:tr h="76842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32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Character Accuracy</a:t>
                      </a:r>
                      <a:endParaRPr lang="en-IN" sz="3200" kern="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32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97.12%</a:t>
                      </a:r>
                      <a:endParaRPr lang="en-IN" sz="3200" kern="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34901912"/>
                  </a:ext>
                </a:extLst>
              </a:tr>
              <a:tr h="76842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3200" kern="1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Word Error Rate (WER)</a:t>
                      </a:r>
                      <a:endParaRPr lang="en-IN" sz="3200" kern="1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32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0.1661</a:t>
                      </a:r>
                      <a:endParaRPr lang="en-IN" sz="3200" kern="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31892705"/>
                  </a:ext>
                </a:extLst>
              </a:tr>
              <a:tr h="76842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3200" kern="1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Word Accuracy</a:t>
                      </a:r>
                      <a:endParaRPr lang="en-IN" sz="3200" kern="1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32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83.39%</a:t>
                      </a:r>
                      <a:endParaRPr lang="en-IN" sz="3200" kern="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12319952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673B93-28C9-4E2D-2D3B-E03C66B7B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1262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40C46D-9CF8-A404-2166-A9B5FD6750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0CAB6-8ED5-F14C-3AF8-D86951FDA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920" y="574014"/>
            <a:ext cx="6348984" cy="1228650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EVALUATION</a:t>
            </a:r>
            <a:b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</a:br>
            <a:b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</a:br>
            <a:endParaRPr sz="36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CA6B9DF-2AC5-E908-E472-7AC57C055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3920" y="1183640"/>
            <a:ext cx="10657840" cy="4490720"/>
          </a:xfrm>
        </p:spPr>
        <p:txBody>
          <a:bodyPr/>
          <a:lstStyle/>
          <a:p>
            <a:pPr>
              <a:buNone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Per-Image Analysis :</a:t>
            </a:r>
          </a:p>
          <a:p>
            <a:pPr>
              <a:buNone/>
            </a:pPr>
            <a:endParaRPr lang="en-US" sz="2800" b="1" dirty="0">
              <a:solidFill>
                <a:schemeClr val="accent1">
                  <a:lumMod val="75000"/>
                </a:schemeClr>
              </a:solidFill>
              <a:latin typeface="Calibri" pitchFamily="34" charset="0"/>
              <a:ea typeface="Calibri" pitchFamily="34" charset="0"/>
              <a:cs typeface="Calibri" pitchFamily="34" charset="0"/>
            </a:endParaRPr>
          </a:p>
          <a:p>
            <a:pPr>
              <a:buNone/>
            </a:pPr>
            <a:endParaRPr lang="en-US" sz="2800" dirty="0">
              <a:latin typeface="Calibri" pitchFamily="34" charset="0"/>
              <a:ea typeface="Calibri" pitchFamily="34" charset="0"/>
              <a:cs typeface="Calibri" pitchFamily="34" charset="0"/>
            </a:endParaRPr>
          </a:p>
          <a:p>
            <a:pPr>
              <a:buNone/>
            </a:pPr>
            <a:endParaRPr sz="20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903E985-020D-7FFE-1654-F432780A47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1354578"/>
              </p:ext>
            </p:extLst>
          </p:nvPr>
        </p:nvGraphicFramePr>
        <p:xfrm>
          <a:off x="1615440" y="1671602"/>
          <a:ext cx="9225280" cy="467435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87120">
                  <a:extLst>
                    <a:ext uri="{9D8B030D-6E8A-4147-A177-3AD203B41FA5}">
                      <a16:colId xmlns:a16="http://schemas.microsoft.com/office/drawing/2014/main" val="61786378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106606513"/>
                    </a:ext>
                  </a:extLst>
                </a:gridCol>
                <a:gridCol w="3494736">
                  <a:extLst>
                    <a:ext uri="{9D8B030D-6E8A-4147-A177-3AD203B41FA5}">
                      <a16:colId xmlns:a16="http://schemas.microsoft.com/office/drawing/2014/main" val="2295278939"/>
                    </a:ext>
                  </a:extLst>
                </a:gridCol>
                <a:gridCol w="1138224">
                  <a:extLst>
                    <a:ext uri="{9D8B030D-6E8A-4147-A177-3AD203B41FA5}">
                      <a16:colId xmlns:a16="http://schemas.microsoft.com/office/drawing/2014/main" val="607982288"/>
                    </a:ext>
                  </a:extLst>
                </a:gridCol>
              </a:tblGrid>
              <a:tr h="23495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0" dirty="0">
                          <a:effectLst/>
                        </a:rPr>
                        <a:t>File </a:t>
                      </a:r>
                      <a:endParaRPr lang="en-IN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0">
                          <a:effectLst/>
                        </a:rPr>
                        <a:t>Ground Truth</a:t>
                      </a:r>
                      <a:endParaRPr lang="en-IN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0">
                          <a:effectLst/>
                        </a:rPr>
                        <a:t>Prediction</a:t>
                      </a:r>
                      <a:endParaRPr lang="en-IN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0">
                          <a:effectLst/>
                        </a:rPr>
                        <a:t>CER</a:t>
                      </a:r>
                      <a:endParaRPr lang="en-IN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85819992"/>
                  </a:ext>
                </a:extLst>
              </a:tr>
              <a:tr h="4863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0" kern="0" dirty="0">
                          <a:effectLst/>
                        </a:rPr>
                        <a:t>test/1.jpg</a:t>
                      </a:r>
                      <a:endParaRPr lang="en-IN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0">
                          <a:effectLst/>
                        </a:rPr>
                        <a:t>பச்சனுக்கும்</a:t>
                      </a:r>
                      <a:endParaRPr lang="en-IN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0">
                          <a:effectLst/>
                        </a:rPr>
                        <a:t>பச்சவுக்கும்</a:t>
                      </a:r>
                      <a:endParaRPr lang="en-IN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0" kern="0" dirty="0">
                          <a:effectLst/>
                        </a:rPr>
                        <a:t>0.0833</a:t>
                      </a:r>
                      <a:endParaRPr lang="en-IN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9664781"/>
                  </a:ext>
                </a:extLst>
              </a:tr>
              <a:tr h="4863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0" kern="0" dirty="0">
                          <a:effectLst/>
                        </a:rPr>
                        <a:t>test/2.jpg</a:t>
                      </a:r>
                      <a:endParaRPr lang="en-IN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0" dirty="0" err="1">
                          <a:effectLst/>
                        </a:rPr>
                        <a:t>மக்களொடு</a:t>
                      </a:r>
                      <a:endParaRPr lang="en-IN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0" dirty="0" err="1">
                          <a:effectLst/>
                        </a:rPr>
                        <a:t>மக்களடு</a:t>
                      </a:r>
                      <a:endParaRPr lang="en-IN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0" kern="0" dirty="0">
                          <a:effectLst/>
                        </a:rPr>
                        <a:t>0.1250</a:t>
                      </a:r>
                      <a:endParaRPr lang="en-IN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39183857"/>
                  </a:ext>
                </a:extLst>
              </a:tr>
              <a:tr h="4863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0" kern="0" dirty="0">
                          <a:effectLst/>
                        </a:rPr>
                        <a:t>test/3.jpg</a:t>
                      </a:r>
                      <a:endParaRPr lang="en-IN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0">
                          <a:effectLst/>
                        </a:rPr>
                        <a:t>இறந்தவர்களது</a:t>
                      </a:r>
                      <a:endParaRPr lang="en-IN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0">
                          <a:effectLst/>
                        </a:rPr>
                        <a:t>இறந்தவர்களது</a:t>
                      </a:r>
                      <a:endParaRPr lang="en-IN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0" kern="0" dirty="0">
                          <a:effectLst/>
                        </a:rPr>
                        <a:t>0.0000</a:t>
                      </a:r>
                      <a:endParaRPr lang="en-IN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10697853"/>
                  </a:ext>
                </a:extLst>
              </a:tr>
              <a:tr h="4863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0" kern="0" dirty="0">
                          <a:effectLst/>
                        </a:rPr>
                        <a:t>test/4.jpg</a:t>
                      </a:r>
                      <a:endParaRPr lang="en-IN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0" dirty="0" err="1">
                          <a:effectLst/>
                        </a:rPr>
                        <a:t>விந்திய</a:t>
                      </a:r>
                      <a:endParaRPr lang="en-IN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0">
                          <a:effectLst/>
                        </a:rPr>
                        <a:t>விந்திய</a:t>
                      </a:r>
                      <a:endParaRPr lang="en-IN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0" kern="0" dirty="0">
                          <a:effectLst/>
                        </a:rPr>
                        <a:t>0.0000</a:t>
                      </a:r>
                      <a:endParaRPr lang="en-IN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31933885"/>
                  </a:ext>
                </a:extLst>
              </a:tr>
              <a:tr h="4863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0" kern="0" dirty="0">
                          <a:effectLst/>
                        </a:rPr>
                        <a:t>test/5.jpg</a:t>
                      </a:r>
                      <a:endParaRPr lang="en-IN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0" dirty="0" err="1">
                          <a:effectLst/>
                        </a:rPr>
                        <a:t>யு</a:t>
                      </a:r>
                      <a:endParaRPr lang="en-IN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0">
                          <a:effectLst/>
                        </a:rPr>
                        <a:t>௶ு</a:t>
                      </a:r>
                      <a:endParaRPr lang="en-IN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0" kern="0" dirty="0">
                          <a:effectLst/>
                        </a:rPr>
                        <a:t>0.5000</a:t>
                      </a:r>
                      <a:endParaRPr lang="en-IN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64888786"/>
                  </a:ext>
                </a:extLst>
              </a:tr>
              <a:tr h="4863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0" kern="0" dirty="0">
                          <a:effectLst/>
                        </a:rPr>
                        <a:t>test/6.jpg</a:t>
                      </a:r>
                      <a:endParaRPr lang="en-IN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0" dirty="0" err="1">
                          <a:effectLst/>
                        </a:rPr>
                        <a:t>கம்பெனிகளுக்கு</a:t>
                      </a:r>
                      <a:endParaRPr lang="en-IN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0">
                          <a:effectLst/>
                        </a:rPr>
                        <a:t>கம்பெனிகளுக்கு</a:t>
                      </a:r>
                      <a:endParaRPr lang="en-IN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0" kern="0" dirty="0">
                          <a:effectLst/>
                        </a:rPr>
                        <a:t>0.0000</a:t>
                      </a:r>
                      <a:endParaRPr lang="en-IN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30570079"/>
                  </a:ext>
                </a:extLst>
              </a:tr>
              <a:tr h="4863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0" kern="0" dirty="0">
                          <a:effectLst/>
                        </a:rPr>
                        <a:t>test/7.jpg</a:t>
                      </a:r>
                      <a:endParaRPr lang="en-IN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0">
                          <a:effectLst/>
                        </a:rPr>
                        <a:t>காகிதத்தில்</a:t>
                      </a:r>
                      <a:endParaRPr lang="en-IN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0" dirty="0" err="1">
                          <a:effectLst/>
                        </a:rPr>
                        <a:t>காகிதத்தில்</a:t>
                      </a:r>
                      <a:endParaRPr lang="en-IN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0" kern="0" dirty="0">
                          <a:effectLst/>
                        </a:rPr>
                        <a:t>0.0000</a:t>
                      </a:r>
                      <a:endParaRPr lang="en-IN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24013228"/>
                  </a:ext>
                </a:extLst>
              </a:tr>
              <a:tr h="4863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0" kern="0" dirty="0">
                          <a:effectLst/>
                        </a:rPr>
                        <a:t>test/8.jpg</a:t>
                      </a:r>
                      <a:endParaRPr lang="en-IN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0">
                          <a:effectLst/>
                        </a:rPr>
                        <a:t>ஊருக்குக்</a:t>
                      </a:r>
                      <a:endParaRPr lang="en-IN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0" dirty="0" err="1">
                          <a:effectLst/>
                        </a:rPr>
                        <a:t>ஊருக்குக்</a:t>
                      </a:r>
                      <a:endParaRPr lang="en-IN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0" kern="0" dirty="0">
                          <a:effectLst/>
                        </a:rPr>
                        <a:t>0.0000</a:t>
                      </a:r>
                      <a:endParaRPr lang="en-IN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93984742"/>
                  </a:ext>
                </a:extLst>
              </a:tr>
              <a:tr h="4863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0" kern="0" dirty="0">
                          <a:effectLst/>
                        </a:rPr>
                        <a:t>test/9.jpg</a:t>
                      </a:r>
                      <a:endParaRPr lang="en-IN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0">
                          <a:effectLst/>
                        </a:rPr>
                        <a:t>இவருக்கு</a:t>
                      </a:r>
                      <a:endParaRPr lang="en-IN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0">
                          <a:effectLst/>
                        </a:rPr>
                        <a:t>இவருக்கு</a:t>
                      </a:r>
                      <a:endParaRPr lang="en-IN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0" kern="0" dirty="0">
                          <a:effectLst/>
                        </a:rPr>
                        <a:t>0.0000</a:t>
                      </a:r>
                      <a:endParaRPr lang="en-IN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04005170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801108-E699-9754-3A16-51250A8A4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573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89137B-7FE5-66FA-94A1-0404CAEEF5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639C2-CD6F-6D06-97FB-81033C1F1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240" y="462254"/>
            <a:ext cx="6348984" cy="1228650"/>
          </a:xfrm>
        </p:spPr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EVALUATION</a:t>
            </a:r>
            <a:b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sz="36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3CFF6FF-3608-428E-1276-D7E35CB29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3920" y="1183640"/>
            <a:ext cx="10657840" cy="44907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CER Distribution:</a:t>
            </a:r>
          </a:p>
          <a:p>
            <a:pPr>
              <a:buNone/>
            </a:pPr>
            <a:endParaRPr lang="en-US" sz="4000" dirty="0">
              <a:latin typeface="Arial" panose="020B0604020202020204" pitchFamily="34" charset="0"/>
              <a:ea typeface="Calibri" pitchFamily="34" charset="0"/>
              <a:cs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CER Distribution Plot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shows: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X-axis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CER values (from 0 to 2 ).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Y-axis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Number of images.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It helps you understand how many images had low, medium, or high error rates.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For example, a peak at 0 means many images were predicted perfectly.</a:t>
            </a:r>
          </a:p>
          <a:p>
            <a:pPr>
              <a:buNone/>
            </a:pP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6C4ABD-4CC0-1172-19BE-5DBC625DF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2336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307179-A861-C650-F024-B1E08985F1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BDBAE-CDDA-7A6D-FF8B-26A0181D9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120" y="569315"/>
            <a:ext cx="6348984" cy="1228650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EVALUATION</a:t>
            </a:r>
            <a:b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sz="36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57FD93E-9B18-92CF-5031-583B12194D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2166" y="1285240"/>
            <a:ext cx="10657840" cy="4490720"/>
          </a:xfrm>
        </p:spPr>
        <p:txBody>
          <a:bodyPr/>
          <a:lstStyle/>
          <a:p>
            <a:pPr>
              <a:buNone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CER Distribution:</a:t>
            </a:r>
          </a:p>
          <a:p>
            <a:pPr>
              <a:buNone/>
            </a:pPr>
            <a:endParaRPr lang="en-US" sz="28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Calibri" pitchFamily="34" charset="0"/>
              <a:cs typeface="Arial" panose="020B0604020202020204" pitchFamily="34" charset="0"/>
            </a:endParaRPr>
          </a:p>
          <a:p>
            <a:pPr>
              <a:buNone/>
            </a:pPr>
            <a:endParaRPr lang="en-US" sz="2800" dirty="0">
              <a:latin typeface="Arial" panose="020B0604020202020204" pitchFamily="34" charset="0"/>
              <a:ea typeface="Calibri" pitchFamily="34" charset="0"/>
              <a:cs typeface="Arial" panose="020B0604020202020204" pitchFamily="34" charset="0"/>
            </a:endParaRPr>
          </a:p>
          <a:p>
            <a:pPr>
              <a:buNone/>
            </a:pP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CC361F-6613-EFDF-AF9F-6AD1331B6D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020" y="1647253"/>
            <a:ext cx="5790756" cy="450174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7F4504-523A-8B2B-3EEA-B1124C5B3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1475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A7263D-8356-D624-6C94-6BFAAD44DC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723D5-7EBF-5FDC-3294-C981B5929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674" y="574014"/>
            <a:ext cx="6348984" cy="1228650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EVALUATION</a:t>
            </a:r>
            <a:b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sz="36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9E21162-4698-E8FD-EA90-E65138927C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9360" y="1188339"/>
            <a:ext cx="10657840" cy="503428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Confusion matrix: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Shows how often the model </a:t>
            </a:r>
            <a:r>
              <a:rPr kumimoji="0" lang="en-US" altLang="en-US" sz="3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confuses one Tamil character for another.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Each row: actual (true) character.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Each column: predicted character.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cells show how often the model predicted a wrong character.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Example: If the model often mistakes "</a:t>
            </a:r>
            <a:r>
              <a:rPr kumimoji="0" lang="ta-IN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க்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 as "</a:t>
            </a:r>
            <a:r>
              <a:rPr kumimoji="0" lang="ta-IN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ஞ்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", the value at (</a:t>
            </a:r>
            <a:r>
              <a:rPr kumimoji="0" lang="ta-IN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க்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kumimoji="0" lang="ta-IN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ஞ்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will be high.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It helps identify </a:t>
            </a:r>
            <a:r>
              <a:rPr kumimoji="0" lang="en-US" altLang="en-US" sz="3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which characters are most commonly misclassified by the model.</a:t>
            </a:r>
          </a:p>
          <a:p>
            <a:pPr>
              <a:buNone/>
            </a:pPr>
            <a:endParaRPr lang="en-US" sz="28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Calibri" pitchFamily="34" charset="0"/>
              <a:cs typeface="Arial" panose="020B0604020202020204" pitchFamily="34" charset="0"/>
            </a:endParaRPr>
          </a:p>
          <a:p>
            <a:pPr>
              <a:buNone/>
            </a:pPr>
            <a:endParaRPr lang="en-US" sz="28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Calibri" pitchFamily="34" charset="0"/>
              <a:cs typeface="Arial" panose="020B0604020202020204" pitchFamily="34" charset="0"/>
            </a:endParaRPr>
          </a:p>
          <a:p>
            <a:pPr>
              <a:buNone/>
            </a:pPr>
            <a:endParaRPr lang="en-US" sz="2800" dirty="0">
              <a:latin typeface="Arial" panose="020B0604020202020204" pitchFamily="34" charset="0"/>
              <a:ea typeface="Calibri" pitchFamily="34" charset="0"/>
              <a:cs typeface="Arial" panose="020B0604020202020204" pitchFamily="34" charset="0"/>
            </a:endParaRPr>
          </a:p>
          <a:p>
            <a:pPr>
              <a:buNone/>
            </a:pP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8EC8B4-0E97-9D31-B08F-8C92EBDBA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664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35786F-5FAC-462D-9AC5-E5DCB4B59A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008FD-DDDF-19F1-410C-B489171DE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580" y="495608"/>
            <a:ext cx="6348984" cy="1228650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EVALUATION</a:t>
            </a:r>
            <a:b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sz="36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DCDA191-D295-EDC7-D37E-F1CB2FC7D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3920" y="959104"/>
            <a:ext cx="10657840" cy="4490720"/>
          </a:xfrm>
        </p:spPr>
        <p:txBody>
          <a:bodyPr/>
          <a:lstStyle/>
          <a:p>
            <a:pPr>
              <a:buNone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Confusion matrix:</a:t>
            </a:r>
          </a:p>
          <a:p>
            <a:pPr>
              <a:buNone/>
            </a:pPr>
            <a:endParaRPr lang="en-US" sz="28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Calibri" pitchFamily="34" charset="0"/>
              <a:cs typeface="Arial" panose="020B0604020202020204" pitchFamily="34" charset="0"/>
            </a:endParaRPr>
          </a:p>
          <a:p>
            <a:pPr>
              <a:buNone/>
            </a:pPr>
            <a:endParaRPr lang="en-US" sz="2800" dirty="0">
              <a:latin typeface="Arial" panose="020B0604020202020204" pitchFamily="34" charset="0"/>
              <a:ea typeface="Calibri" pitchFamily="34" charset="0"/>
              <a:cs typeface="Arial" panose="020B0604020202020204" pitchFamily="34" charset="0"/>
            </a:endParaRPr>
          </a:p>
          <a:p>
            <a:pPr>
              <a:buNone/>
            </a:pP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315DFF-AEF0-D525-50A9-D7361EB2AA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6933" r="51724"/>
          <a:stretch/>
        </p:blipFill>
        <p:spPr>
          <a:xfrm>
            <a:off x="650240" y="1498862"/>
            <a:ext cx="11092180" cy="486353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223466-4CD0-DFFB-CF18-EB2FE2C03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7761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361F2B-8702-CBD2-5BFD-DE4DAC8144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EAB67-7AA9-F65E-A79F-EEAE74355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920" y="410248"/>
            <a:ext cx="1828800" cy="614706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  <a:endParaRPr sz="36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397B91F-A314-4256-A89B-76FC78811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9744" y="1308486"/>
            <a:ext cx="6451656" cy="162686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F080A622-43BD-BDBF-4DE2-2BA477EAD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9744" y="3922649"/>
            <a:ext cx="6451656" cy="162686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4296DA5-F2A3-9F54-5F99-84A7C9ACF4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920" y="3922649"/>
            <a:ext cx="3390900" cy="162686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B2A0AC5-452E-5E22-2858-E7A4BE7FF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920" y="1308487"/>
            <a:ext cx="3390900" cy="1626862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F7C45F8-7895-196B-1EC0-A527FEE05D5C}"/>
              </a:ext>
            </a:extLst>
          </p:cNvPr>
          <p:cNvSpPr txBox="1"/>
          <p:nvPr/>
        </p:nvSpPr>
        <p:spPr>
          <a:xfrm>
            <a:off x="1478280" y="3055116"/>
            <a:ext cx="1973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189642F-44DE-2EDF-BA51-3DAB2E98ADBA}"/>
              </a:ext>
            </a:extLst>
          </p:cNvPr>
          <p:cNvSpPr txBox="1"/>
          <p:nvPr/>
        </p:nvSpPr>
        <p:spPr>
          <a:xfrm>
            <a:off x="1630680" y="3207516"/>
            <a:ext cx="1973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AAD6658-5388-14A5-ABBB-D3518B280E98}"/>
              </a:ext>
            </a:extLst>
          </p:cNvPr>
          <p:cNvSpPr txBox="1"/>
          <p:nvPr/>
        </p:nvSpPr>
        <p:spPr>
          <a:xfrm>
            <a:off x="1630680" y="3146555"/>
            <a:ext cx="1973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4DE185B-810A-9DC6-770A-FA07DC0C3D46}"/>
              </a:ext>
            </a:extLst>
          </p:cNvPr>
          <p:cNvSpPr txBox="1"/>
          <p:nvPr/>
        </p:nvSpPr>
        <p:spPr>
          <a:xfrm>
            <a:off x="2303145" y="2935349"/>
            <a:ext cx="5524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2.jpg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3C8B092-2749-BBEE-8BD7-7608727ACEDD}"/>
              </a:ext>
            </a:extLst>
          </p:cNvPr>
          <p:cNvSpPr txBox="1"/>
          <p:nvPr/>
        </p:nvSpPr>
        <p:spPr>
          <a:xfrm>
            <a:off x="2303145" y="5556047"/>
            <a:ext cx="5524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7.jpg</a:t>
            </a: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E7F8B3DF-F530-2268-AD15-E83EA38E2733}"/>
              </a:ext>
            </a:extLst>
          </p:cNvPr>
          <p:cNvSpPr/>
          <p:nvPr/>
        </p:nvSpPr>
        <p:spPr>
          <a:xfrm>
            <a:off x="4316730" y="2004060"/>
            <a:ext cx="391104" cy="304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3DC643D0-E0F3-E475-F033-927EE291C845}"/>
              </a:ext>
            </a:extLst>
          </p:cNvPr>
          <p:cNvSpPr/>
          <p:nvPr/>
        </p:nvSpPr>
        <p:spPr>
          <a:xfrm>
            <a:off x="4316730" y="4549141"/>
            <a:ext cx="391104" cy="304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E1FC97-00C0-37CE-32BC-D7ADF9E6B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3343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3CDB3B-CE89-BFCC-C168-282718AD93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2D2C8D2C-1585-FDEE-EFC2-C3F471AD022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749744" y="1308485"/>
            <a:ext cx="6451656" cy="162686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C479BD0-1F0A-51FC-DD20-140D9A77D69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83920" y="1308485"/>
            <a:ext cx="3390900" cy="162686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EEED2EF-64C2-EDC6-C193-C9E14A5DF2C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749744" y="3922650"/>
            <a:ext cx="6451656" cy="162686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131E431-238F-2045-46A1-EE20BE831BC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883920" y="3922649"/>
            <a:ext cx="3390900" cy="16268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4ECC1EC-E8D2-131A-12B7-9BEDC3DEDD64}"/>
              </a:ext>
            </a:extLst>
          </p:cNvPr>
          <p:cNvSpPr txBox="1"/>
          <p:nvPr/>
        </p:nvSpPr>
        <p:spPr>
          <a:xfrm>
            <a:off x="2260280" y="5549512"/>
            <a:ext cx="638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12.jpg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34FB95-ADC1-1E0F-80D5-840B5FF19391}"/>
              </a:ext>
            </a:extLst>
          </p:cNvPr>
          <p:cNvSpPr txBox="1"/>
          <p:nvPr/>
        </p:nvSpPr>
        <p:spPr>
          <a:xfrm>
            <a:off x="2260281" y="2938317"/>
            <a:ext cx="638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87.jpg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795E8410-2515-C066-39E0-9BD9A2F8A48F}"/>
              </a:ext>
            </a:extLst>
          </p:cNvPr>
          <p:cNvSpPr/>
          <p:nvPr/>
        </p:nvSpPr>
        <p:spPr>
          <a:xfrm>
            <a:off x="4316730" y="2004060"/>
            <a:ext cx="391104" cy="304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EF8A9CC-8B7E-7E52-5D5B-CFA4912B2378}"/>
              </a:ext>
            </a:extLst>
          </p:cNvPr>
          <p:cNvSpPr/>
          <p:nvPr/>
        </p:nvSpPr>
        <p:spPr>
          <a:xfrm>
            <a:off x="4316730" y="4541521"/>
            <a:ext cx="391104" cy="304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8F89AC-2D93-340D-7D8A-55718151E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920" y="340113"/>
            <a:ext cx="1828800" cy="614706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  <a:endParaRPr sz="36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9AD550F-B65F-2B15-8E3D-72BEC0319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04122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1D9B7E-2A96-79D3-6159-7C5833B573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D117A-5149-949A-1F18-36DD7D2F2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554" y="519802"/>
            <a:ext cx="7680960" cy="1371600"/>
          </a:xfrm>
        </p:spPr>
        <p:txBody>
          <a:bodyPr/>
          <a:lstStyle/>
          <a:p>
            <a:r>
              <a:rPr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DF890-41FC-4C1C-625B-63631A7B0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8650" y="2011680"/>
            <a:ext cx="10753725" cy="3766185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End-to-End </a:t>
            </a:r>
            <a:r>
              <a:rPr lang="en-US" sz="2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System:</a:t>
            </a:r>
            <a:r>
              <a:rPr lang="en-US" sz="2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Integrated</a:t>
            </a:r>
            <a:r>
              <a:rPr lang="en-US" sz="2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pipeline from image preprocessing to final evaluation - adaptable to other Indic scripts.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High </a:t>
            </a:r>
            <a:r>
              <a:rPr lang="en-US" sz="2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Accuracy</a:t>
            </a:r>
            <a:r>
              <a:rPr lang="en-US" sz="2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:Achieved</a:t>
            </a:r>
            <a:r>
              <a:rPr lang="en-US" sz="2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Character Accuracy of </a:t>
            </a:r>
            <a:r>
              <a:rPr lang="en-IN" sz="28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97.12% </a:t>
            </a:r>
            <a:r>
              <a:rPr lang="en-US" sz="2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and Word Accuracy of 83.39%, demonstrating strong generalization.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Real-Time Input </a:t>
            </a:r>
            <a:r>
              <a:rPr lang="en-US" sz="2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Systems</a:t>
            </a:r>
            <a:r>
              <a:rPr lang="en-US" sz="2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:Deploy</a:t>
            </a:r>
            <a:r>
              <a:rPr lang="en-US" sz="2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on devices using model optimization for instant handwriting recognition.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Multilingual &amp; Multi-Script </a:t>
            </a:r>
            <a:r>
              <a:rPr lang="en-US" sz="2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Support</a:t>
            </a:r>
            <a:r>
              <a:rPr lang="en-US" sz="2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:Expand</a:t>
            </a:r>
            <a:r>
              <a:rPr lang="en-US" sz="2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to scripts like Hindi, Telugu, Malayalam with shared architectures and transfer learning.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8BF94C-1978-12F0-31DF-BB67FFD88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5949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5577" y="1883150"/>
            <a:ext cx="10058400" cy="913190"/>
          </a:xfrm>
        </p:spPr>
        <p:txBody>
          <a:bodyPr>
            <a:normAutofit/>
          </a:bodyPr>
          <a:lstStyle/>
          <a:p>
            <a:r>
              <a:rPr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</a:p>
        </p:txBody>
      </p:sp>
      <p:sp>
        <p:nvSpPr>
          <p:cNvPr id="8" name="Text Placeholder 18">
            <a:extLst>
              <a:ext uri="{FF2B5EF4-FFF2-40B4-BE49-F238E27FC236}">
                <a16:creationId xmlns:a16="http://schemas.microsoft.com/office/drawing/2014/main" id="{782206B1-586F-4254-9B36-D06C4E294ACF}"/>
              </a:ext>
            </a:extLst>
          </p:cNvPr>
          <p:cNvSpPr txBox="1">
            <a:spLocks/>
          </p:cNvSpPr>
          <p:nvPr/>
        </p:nvSpPr>
        <p:spPr>
          <a:xfrm>
            <a:off x="362808" y="1104126"/>
            <a:ext cx="9864158" cy="779024"/>
          </a:xfrm>
          <a:prstGeom prst="rect">
            <a:avLst/>
          </a:prstGeom>
        </p:spPr>
        <p:txBody>
          <a:bodyPr/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600" b="1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Kavitha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B.R., </a:t>
            </a:r>
            <a:r>
              <a:rPr kumimoji="0" lang="en-IN" sz="1600" b="1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Srimathi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C., </a:t>
            </a:r>
            <a:r>
              <a:rPr kumimoji="0" lang="en-IN" sz="1600" b="1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"Benchmarking on Offline Handwritten Tamil Character Recognition using </a:t>
            </a:r>
            <a:r>
              <a:rPr kumimoji="0" lang="en-IN" sz="1600" b="1" i="1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Convolutional</a:t>
            </a:r>
            <a:r>
              <a:rPr kumimoji="0" lang="en-IN" sz="1600" b="1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Neural Networks"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,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Journal of King Saud University – Computer and Information Sciences 34 (2022) 1183–1190.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40B674-664A-401C-A378-226D5163DD8D}"/>
              </a:ext>
            </a:extLst>
          </p:cNvPr>
          <p:cNvSpPr txBox="1"/>
          <p:nvPr/>
        </p:nvSpPr>
        <p:spPr>
          <a:xfrm>
            <a:off x="375577" y="2529423"/>
            <a:ext cx="10571823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600" b="1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C. </a:t>
            </a:r>
            <a:r>
              <a:rPr lang="en-US" sz="1600" b="1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Tensmeyer</a:t>
            </a:r>
            <a:r>
              <a:rPr lang="en-US" sz="16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, C. </a:t>
            </a:r>
            <a:r>
              <a:rPr lang="en-US" sz="1600" b="1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Wigington</a:t>
            </a:r>
            <a:r>
              <a:rPr lang="en-US" sz="16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, “</a:t>
            </a:r>
            <a:r>
              <a:rPr lang="en-US" sz="1600" b="1" i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Training full-page handwritten text recognition models without annotated line breaks</a:t>
            </a:r>
            <a:r>
              <a:rPr lang="en-US" sz="16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” , DOI:10.1109/ICDAR.2019.00011Conference: 2019 International Conference on Document Analysis and Recognition (ICDAR)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latin typeface="Arial" panose="020B0604020202020204" pitchFamily="34" charset="0"/>
              <a:ea typeface="Calibri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G.R. </a:t>
            </a:r>
            <a:r>
              <a:rPr lang="en-US" sz="1600" b="1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Hemanth</a:t>
            </a:r>
            <a:r>
              <a:rPr lang="en-US" sz="16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, M. </a:t>
            </a:r>
            <a:r>
              <a:rPr lang="en-US" sz="1600" b="1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Jayasree</a:t>
            </a:r>
            <a:r>
              <a:rPr lang="en-US" sz="16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, S. </a:t>
            </a:r>
            <a:r>
              <a:rPr lang="en-US" sz="1600" b="1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Keerthi</a:t>
            </a:r>
            <a:r>
              <a:rPr lang="en-US" sz="16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</a:t>
            </a:r>
            <a:r>
              <a:rPr lang="en-US" sz="1600" b="1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Venii</a:t>
            </a:r>
            <a:r>
              <a:rPr lang="en-US" sz="16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, P. </a:t>
            </a:r>
            <a:r>
              <a:rPr lang="en-US" sz="1600" b="1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Akshaya</a:t>
            </a:r>
            <a:r>
              <a:rPr lang="en-US" sz="16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, and R. </a:t>
            </a:r>
            <a:r>
              <a:rPr lang="en-US" sz="1600" b="1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Saranya</a:t>
            </a:r>
            <a:r>
              <a:rPr lang="en-US" sz="16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,</a:t>
            </a:r>
            <a:r>
              <a:rPr lang="en-US" sz="1600" b="1" i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“CNN-RNN based handwritten text recognition</a:t>
            </a:r>
            <a:r>
              <a:rPr lang="en-US" sz="16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” ISSN: 2229-6956 (ONLINE) ICTACT JOURNAL ON SOFT COMPUTING, OCTOBER 2021, VOLUME: 12, ISSUE: 01 DOI: 10.21917/ijsc.2021.0351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latin typeface="Arial" panose="020B0604020202020204" pitchFamily="34" charset="0"/>
              <a:ea typeface="Calibri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6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S.V. </a:t>
            </a:r>
            <a:r>
              <a:rPr lang="en-US" altLang="en-US" sz="1600" b="1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Mahadevkar</a:t>
            </a:r>
            <a:r>
              <a:rPr lang="en-US" altLang="en-US" sz="16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, et al</a:t>
            </a:r>
            <a:r>
              <a:rPr lang="en-US" altLang="en-US" sz="1600" b="1" i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., “A review on machine learning styles in computer vision —techniques and future directions”</a:t>
            </a:r>
            <a:r>
              <a:rPr lang="en-US" altLang="en-US" sz="16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, IEEE Access 10 (2022) 107293–107329, </a:t>
            </a:r>
            <a:r>
              <a:rPr lang="en-US" altLang="en-US" sz="1600" b="1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doi</a:t>
            </a:r>
            <a:r>
              <a:rPr lang="en-US" altLang="en-US" sz="16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: 10.1109/ACCESS.2022.3209825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latin typeface="Arial" panose="020B0604020202020204" pitchFamily="34" charset="0"/>
              <a:ea typeface="Calibri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Supriya</a:t>
            </a:r>
            <a:r>
              <a:rPr lang="en-US" sz="16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</a:t>
            </a:r>
            <a:r>
              <a:rPr lang="en-US" sz="1600" b="1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Mahadevkar</a:t>
            </a:r>
            <a:r>
              <a:rPr lang="en-US" sz="16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, S. </a:t>
            </a:r>
            <a:r>
              <a:rPr lang="en-US" sz="1600" b="1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Patil</a:t>
            </a:r>
            <a:r>
              <a:rPr lang="en-US" sz="16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, and K. </a:t>
            </a:r>
            <a:r>
              <a:rPr lang="en-US" sz="1600" b="1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Kotecha</a:t>
            </a:r>
            <a:r>
              <a:rPr lang="en-US" sz="16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, "Enhancement of handwritten text recognition using AI-based hybrid approach," </a:t>
            </a:r>
            <a:r>
              <a:rPr lang="en-US" sz="1600" b="1" i="1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MethodsX</a:t>
            </a:r>
            <a:r>
              <a:rPr lang="en-US" sz="16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, vol. 12, p. 102654, 2024. </a:t>
            </a:r>
            <a:r>
              <a:rPr lang="en-US" sz="1600" b="1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doi</a:t>
            </a:r>
            <a:r>
              <a:rPr lang="en-US" sz="16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: 10.1016/j.mex.2024.102654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62808" y="442844"/>
            <a:ext cx="655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 PAPER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679D8B-3775-6BE9-6681-246656C61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29</a:t>
            </a:fld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6740" y="1868232"/>
            <a:ext cx="10773266" cy="4297680"/>
          </a:xfrm>
        </p:spPr>
        <p:txBody>
          <a:bodyPr>
            <a:noAutofit/>
          </a:bodyPr>
          <a:lstStyle/>
          <a:p>
            <a:r>
              <a:rPr lang="en-US" sz="28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Develop a Robust HTR Model</a:t>
            </a:r>
            <a:r>
              <a:rPr lang="en-US" sz="28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– Design a deep learning-based handwritten text recognition system that handles diverse handwriting styles.</a:t>
            </a:r>
          </a:p>
          <a:p>
            <a:r>
              <a:rPr lang="en-US" sz="28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Overcome OCR Limitations</a:t>
            </a:r>
            <a:r>
              <a:rPr lang="en-US" sz="28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– Enhance recognition accuracy beyond traditional OCR methods using advanced neural networks.</a:t>
            </a:r>
          </a:p>
          <a:p>
            <a:r>
              <a:rPr lang="en-US" sz="28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Support Multilingual Recognition</a:t>
            </a:r>
            <a:r>
              <a:rPr lang="en-US" sz="28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– Build an adaptable model capable of recognizing Tamil and other scripts efficiently.</a:t>
            </a:r>
          </a:p>
          <a:p>
            <a:r>
              <a:rPr lang="en-US" sz="28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</a:t>
            </a:r>
            <a:r>
              <a:rPr lang="en-US" sz="28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Improve Text Segmentation</a:t>
            </a:r>
            <a:r>
              <a:rPr lang="en-US" sz="28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– Develop effective preprocessing and segmentation techniques to accurately separate characters and words.</a:t>
            </a:r>
          </a:p>
          <a:p>
            <a:endParaRPr sz="2000" dirty="0">
              <a:latin typeface="Arial" panose="020B0604020202020204" pitchFamily="34" charset="0"/>
              <a:ea typeface="Calibri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E8C77-A822-B225-4EEB-B7493E544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3</a:t>
            </a:fld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561707" y="2730480"/>
            <a:ext cx="9068586" cy="1397039"/>
          </a:xfrm>
        </p:spPr>
        <p:txBody>
          <a:bodyPr/>
          <a:lstStyle/>
          <a:p>
            <a:r>
              <a:rPr sz="9600" dirty="0">
                <a:solidFill>
                  <a:schemeClr val="bg1"/>
                </a:solidFill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THANK YOU</a:t>
            </a:r>
            <a:endParaRPr lang="en-US" sz="9600" dirty="0">
              <a:solidFill>
                <a:schemeClr val="bg1"/>
              </a:solidFill>
              <a:latin typeface="Arial" panose="020B0604020202020204" pitchFamily="34" charset="0"/>
              <a:ea typeface="Calibri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656" y="394335"/>
            <a:ext cx="7680960" cy="1371600"/>
          </a:xfrm>
        </p:spPr>
        <p:txBody>
          <a:bodyPr/>
          <a:lstStyle/>
          <a:p>
            <a:r>
              <a:rPr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5448" y="1765935"/>
            <a:ext cx="10753725" cy="4352061"/>
          </a:xfrm>
        </p:spPr>
        <p:txBody>
          <a:bodyPr>
            <a:normAutofit/>
          </a:bodyPr>
          <a:lstStyle/>
          <a:p>
            <a:r>
              <a:rPr lang="en-US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Tamil Handwritten Text Recognition (HTR) is challenging</a:t>
            </a:r>
            <a:r>
              <a:rPr lang="en-US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due to script complexity and handwriting variations. </a:t>
            </a:r>
          </a:p>
          <a:p>
            <a:r>
              <a:rPr lang="en-US" sz="24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Traditional OCR methods are ineffective</a:t>
            </a:r>
            <a:r>
              <a:rPr lang="en-US" sz="24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in handling handwritten text, necessitating deep learning approaches. </a:t>
            </a:r>
          </a:p>
          <a:p>
            <a:r>
              <a:rPr lang="en-US" sz="24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This project aims to develop a robust HTR model</a:t>
            </a:r>
            <a:r>
              <a:rPr lang="en-US" sz="24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using advanced deep learning techniques.</a:t>
            </a:r>
          </a:p>
          <a:p>
            <a:r>
              <a:rPr lang="en-US" sz="24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Multilingual and script adaptability</a:t>
            </a:r>
            <a:r>
              <a:rPr lang="en-US" sz="24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will be incorporated for broader application. </a:t>
            </a:r>
          </a:p>
          <a:p>
            <a:r>
              <a:rPr lang="en-US" sz="24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Real-time processing optimization</a:t>
            </a:r>
            <a:r>
              <a:rPr lang="en-US" sz="24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will ensure practical usability in real-world scenarios.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E15813-A9F9-0D52-1FE7-EB46548AD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BFFFA-158E-117A-8131-D21DEA309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607" y="267274"/>
            <a:ext cx="7680960" cy="511182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LITERATURE SURVEY</a:t>
            </a:r>
            <a:endParaRPr lang="en-IN" sz="40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6EB222F-FBA0-331E-3011-39D0B8B29E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6195287"/>
              </p:ext>
            </p:extLst>
          </p:nvPr>
        </p:nvGraphicFramePr>
        <p:xfrm>
          <a:off x="239607" y="929442"/>
          <a:ext cx="11712786" cy="5803112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3927040">
                  <a:extLst>
                    <a:ext uri="{9D8B030D-6E8A-4147-A177-3AD203B41FA5}">
                      <a16:colId xmlns:a16="http://schemas.microsoft.com/office/drawing/2014/main" val="3442384775"/>
                    </a:ext>
                  </a:extLst>
                </a:gridCol>
                <a:gridCol w="1536569">
                  <a:extLst>
                    <a:ext uri="{9D8B030D-6E8A-4147-A177-3AD203B41FA5}">
                      <a16:colId xmlns:a16="http://schemas.microsoft.com/office/drawing/2014/main" val="2272001013"/>
                    </a:ext>
                  </a:extLst>
                </a:gridCol>
                <a:gridCol w="1093510">
                  <a:extLst>
                    <a:ext uri="{9D8B030D-6E8A-4147-A177-3AD203B41FA5}">
                      <a16:colId xmlns:a16="http://schemas.microsoft.com/office/drawing/2014/main" val="1494145592"/>
                    </a:ext>
                  </a:extLst>
                </a:gridCol>
                <a:gridCol w="2017336">
                  <a:extLst>
                    <a:ext uri="{9D8B030D-6E8A-4147-A177-3AD203B41FA5}">
                      <a16:colId xmlns:a16="http://schemas.microsoft.com/office/drawing/2014/main" val="2321674993"/>
                    </a:ext>
                  </a:extLst>
                </a:gridCol>
                <a:gridCol w="1480008">
                  <a:extLst>
                    <a:ext uri="{9D8B030D-6E8A-4147-A177-3AD203B41FA5}">
                      <a16:colId xmlns:a16="http://schemas.microsoft.com/office/drawing/2014/main" val="2232319043"/>
                    </a:ext>
                  </a:extLst>
                </a:gridCol>
                <a:gridCol w="1658323">
                  <a:extLst>
                    <a:ext uri="{9D8B030D-6E8A-4147-A177-3AD203B41FA5}">
                      <a16:colId xmlns:a16="http://schemas.microsoft.com/office/drawing/2014/main" val="1600966292"/>
                    </a:ext>
                  </a:extLst>
                </a:gridCol>
              </a:tblGrid>
              <a:tr h="357908">
                <a:tc>
                  <a:txBody>
                    <a:bodyPr/>
                    <a:lstStyle/>
                    <a:p>
                      <a:pPr algn="ctr"/>
                      <a:r>
                        <a:rPr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Name of the Paper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Author(s)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400" b="1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Year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400" b="1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Proposed System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Cons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altLang="en-US"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Pros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31267932"/>
                  </a:ext>
                </a:extLst>
              </a:tr>
              <a:tr h="1073726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Benchmarking</a:t>
                      </a:r>
                      <a:r>
                        <a:rPr lang="en-US" sz="1400" b="1" baseline="0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on offline handwritten </a:t>
                      </a:r>
                      <a:r>
                        <a:rPr lang="en-US" sz="1400" b="1" baseline="0" dirty="0" err="1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tamil</a:t>
                      </a:r>
                      <a:r>
                        <a:rPr lang="en-US" sz="1400" b="1" baseline="0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character recognition using </a:t>
                      </a:r>
                      <a:r>
                        <a:rPr lang="en-US" sz="1400" b="1" baseline="0" dirty="0" err="1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convolutional</a:t>
                      </a:r>
                      <a:r>
                        <a:rPr lang="en-US" sz="1400" b="1" baseline="0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neural networks</a:t>
                      </a:r>
                      <a:endParaRPr sz="1400" b="1" dirty="0">
                        <a:latin typeface="Arial" panose="020B0604020202020204" pitchFamily="34" charset="0"/>
                        <a:ea typeface="Calibri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Kavitha</a:t>
                      </a:r>
                      <a:r>
                        <a:rPr lang="en-US" sz="1400" b="1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B.R,</a:t>
                      </a:r>
                    </a:p>
                    <a:p>
                      <a:pPr algn="ctr"/>
                      <a:r>
                        <a:rPr lang="en-US" sz="1400" b="1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Srimathi C</a:t>
                      </a:r>
                      <a:endParaRPr sz="1400" b="1" dirty="0">
                        <a:latin typeface="Arial" panose="020B0604020202020204" pitchFamily="34" charset="0"/>
                        <a:ea typeface="Calibri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400" b="1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20</a:t>
                      </a:r>
                      <a:r>
                        <a:rPr lang="en-US" sz="1400" b="1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19</a:t>
                      </a:r>
                      <a:endParaRPr sz="1400" b="1">
                        <a:latin typeface="Arial" panose="020B0604020202020204" pitchFamily="34" charset="0"/>
                        <a:ea typeface="Calibri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Developed</a:t>
                      </a:r>
                      <a:r>
                        <a:rPr lang="en-US" sz="1400" b="1" baseline="0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a CNN model for offline character recognition</a:t>
                      </a:r>
                      <a:endParaRPr sz="1400" b="1">
                        <a:latin typeface="Arial" panose="020B0604020202020204" pitchFamily="34" charset="0"/>
                        <a:ea typeface="Calibri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Cannot </a:t>
                      </a:r>
                      <a:r>
                        <a:rPr lang="en-US" sz="1400" b="1" baseline="0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Handle full words or sentences</a:t>
                      </a:r>
                      <a:endParaRPr sz="1400" b="1">
                        <a:latin typeface="Arial" panose="020B0604020202020204" pitchFamily="34" charset="0"/>
                        <a:ea typeface="Calibri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More</a:t>
                      </a:r>
                      <a:r>
                        <a:rPr lang="en-US" sz="1400" b="1" baseline="0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accurate for individual character recognition</a:t>
                      </a:r>
                      <a:endParaRPr lang="en-US" sz="1400" b="1" dirty="0">
                        <a:latin typeface="Arial" panose="020B0604020202020204" pitchFamily="34" charset="0"/>
                        <a:ea typeface="Calibri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buNone/>
                      </a:pPr>
                      <a:endParaRPr lang="en-US" sz="1400" b="1" dirty="0">
                        <a:latin typeface="Arial" panose="020B0604020202020204" pitchFamily="34" charset="0"/>
                        <a:ea typeface="Calibri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13803785"/>
                  </a:ext>
                </a:extLst>
              </a:tr>
              <a:tr h="1098273">
                <a:tc>
                  <a:txBody>
                    <a:bodyPr/>
                    <a:lstStyle/>
                    <a:p>
                      <a:pPr algn="ctr"/>
                      <a:r>
                        <a:rPr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Training full-page handwritten text recognition models without annotated line breaks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400" b="1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C. </a:t>
                      </a:r>
                      <a:r>
                        <a:rPr sz="1400" b="1" dirty="0" err="1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Tensmeyer</a:t>
                      </a:r>
                      <a:r>
                        <a:rPr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, C. Wigington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2019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Developed a model capable of recognizing full-page handwriting without requiring line annotations.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Performance drops when text spacing varies significantly.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Capable of recognizing full-page handwriting without requiring line annotations.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02777760"/>
                  </a:ext>
                </a:extLst>
              </a:tr>
              <a:tr h="894772">
                <a:tc>
                  <a:txBody>
                    <a:bodyPr/>
                    <a:lstStyle/>
                    <a:p>
                      <a:pPr algn="ctr"/>
                      <a:r>
                        <a:rPr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CNN-RNN based handwritten text recognition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G.R. Hemanth, M. Jayasree, S. Keerthi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2021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Developed a CNN-RNN model for handwritten text recognition.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Limited testing on diverse handwriting styles.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Effective model for recognizing handwritten text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98273">
                <a:tc>
                  <a:txBody>
                    <a:bodyPr/>
                    <a:lstStyle/>
                    <a:p>
                      <a:pPr algn="ctr"/>
                      <a:r>
                        <a:rPr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A review on machine learning styles in computer vision—techniques and future directions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400" b="1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S.V. </a:t>
                      </a:r>
                      <a:r>
                        <a:rPr sz="1400" b="1" dirty="0" err="1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Mahadevkar</a:t>
                      </a:r>
                      <a:r>
                        <a:rPr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 et al.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2022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Reviewed various machine learning techniques in computer vision and their future applications.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The review lacks experimental validation for the techniques discussed.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Provides an overview of various ML techniques and future applications in computer vision.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59006266"/>
                  </a:ext>
                </a:extLst>
              </a:tr>
              <a:tr h="1146526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Enhancement</a:t>
                      </a:r>
                      <a:r>
                        <a:rPr lang="en-US" sz="1400" b="1" baseline="0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of handwritten text recognition using AI-based hybrid approach</a:t>
                      </a:r>
                      <a:endParaRPr sz="1400" b="1" dirty="0">
                        <a:latin typeface="Arial" panose="020B0604020202020204" pitchFamily="34" charset="0"/>
                        <a:ea typeface="Calibri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Supriya</a:t>
                      </a:r>
                      <a:r>
                        <a:rPr lang="en-US" sz="1400" b="1" baseline="0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b="1" baseline="0" dirty="0" err="1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Mahadevkar,Shruti</a:t>
                      </a:r>
                      <a:r>
                        <a:rPr lang="en-US" sz="1400" b="1" baseline="0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b="1" baseline="0" dirty="0" err="1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Patil,Ketan</a:t>
                      </a:r>
                      <a:r>
                        <a:rPr lang="en-US" sz="1400" b="1" baseline="0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Kotecha</a:t>
                      </a:r>
                      <a:r>
                        <a:rPr sz="1400" b="1" dirty="0">
                          <a:latin typeface="Arial" panose="020B0604020202020204" pitchFamily="34" charset="0"/>
                          <a:ea typeface="Calibri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400" b="1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20</a:t>
                      </a:r>
                      <a:r>
                        <a:rPr lang="en-US" sz="1400" b="1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24</a:t>
                      </a:r>
                      <a:endParaRPr sz="1400" b="1" dirty="0">
                        <a:latin typeface="Arial" panose="020B0604020202020204" pitchFamily="34" charset="0"/>
                        <a:ea typeface="Calibri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Introduces</a:t>
                      </a:r>
                      <a:r>
                        <a:rPr lang="en-US" sz="1400" b="1" baseline="0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a hybrid approach for handwritten text </a:t>
                      </a:r>
                      <a:r>
                        <a:rPr lang="en-US" sz="1400" b="1" baseline="0" dirty="0" err="1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recognition,employing</a:t>
                      </a:r>
                      <a:r>
                        <a:rPr lang="en-US" sz="1400" b="1" baseline="0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CNN and </a:t>
                      </a:r>
                      <a:r>
                        <a:rPr lang="en-US" sz="1400" b="1" baseline="0" dirty="0" err="1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BiLSTM</a:t>
                      </a:r>
                      <a:r>
                        <a:rPr lang="en-US" sz="1400" b="1" baseline="0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with CTC</a:t>
                      </a:r>
                      <a:endParaRPr sz="1400" b="1" dirty="0">
                        <a:latin typeface="Arial" panose="020B0604020202020204" pitchFamily="34" charset="0"/>
                        <a:ea typeface="Calibri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Works only on well-preprocessed data</a:t>
                      </a:r>
                      <a:endParaRPr sz="1400" b="1" dirty="0">
                        <a:latin typeface="Arial" panose="020B0604020202020204" pitchFamily="34" charset="0"/>
                        <a:ea typeface="Calibri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400" b="1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Uses</a:t>
                      </a:r>
                      <a:r>
                        <a:rPr lang="en-US" altLang="en-US" sz="1400" b="1" baseline="0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en-US" sz="1400" b="1" baseline="0" dirty="0" err="1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BiLSTM</a:t>
                      </a:r>
                      <a:r>
                        <a:rPr lang="en-US" altLang="en-US" sz="1400" b="1" baseline="0" dirty="0"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to capture sequential data</a:t>
                      </a:r>
                      <a:endParaRPr lang="en-US" altLang="en-US" sz="1400" b="1" dirty="0">
                        <a:latin typeface="Arial" panose="020B0604020202020204" pitchFamily="34" charset="0"/>
                        <a:ea typeface="Calibri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92C5521-643A-B22B-2351-414DA4787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019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7118" y="449374"/>
            <a:ext cx="7393267" cy="637824"/>
          </a:xfrm>
        </p:spPr>
        <p:txBody>
          <a:bodyPr>
            <a:normAutofit fontScale="90000"/>
          </a:bodyPr>
          <a:lstStyle/>
          <a:p>
            <a:r>
              <a:rPr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2153" y="1249737"/>
            <a:ext cx="10058400" cy="4626675"/>
          </a:xfrm>
        </p:spPr>
        <p:txBody>
          <a:bodyPr>
            <a:noAutofit/>
          </a:bodyPr>
          <a:lstStyle/>
          <a:p>
            <a:r>
              <a:rPr lang="en-US" sz="32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Handwriting Variability</a:t>
            </a:r>
            <a:r>
              <a:rPr lang="en-US" sz="32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– Differences in individual writing styles, stroke thickness, and spacing make accurate recognition challenging.</a:t>
            </a:r>
          </a:p>
          <a:p>
            <a:r>
              <a:rPr lang="en-US" sz="32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Limitations of Traditional OCR</a:t>
            </a:r>
            <a:r>
              <a:rPr lang="en-US" sz="32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– Conventional OCR struggles with handwritten text due to irregular character shapes and cursive writing.</a:t>
            </a:r>
          </a:p>
          <a:p>
            <a:r>
              <a:rPr lang="en-US" sz="32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Multilingual and Script Challenges</a:t>
            </a:r>
            <a:r>
              <a:rPr lang="en-US" sz="32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– Recognizing multiple languages and scripts, especially complex ones like Tamil, requires specialized models.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7E30A6-9F0E-F0B6-32E4-217BE3060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6</a:t>
            </a:fld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1A3CCC-B922-6D8E-E95B-0477AEFFC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4EECE-5918-1406-EB8C-C5278ACF9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754232"/>
          </a:xfrm>
        </p:spPr>
        <p:txBody>
          <a:bodyPr>
            <a:normAutofit fontScale="90000"/>
          </a:bodyPr>
          <a:lstStyle/>
          <a:p>
            <a:r>
              <a:rPr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BB307-DC03-0B11-6C0C-4383D6371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6483" y="1418420"/>
            <a:ext cx="10058400" cy="4661869"/>
          </a:xfrm>
        </p:spPr>
        <p:txBody>
          <a:bodyPr>
            <a:noAutofit/>
          </a:bodyPr>
          <a:lstStyle/>
          <a:p>
            <a:r>
              <a:rPr lang="en-US" sz="32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Need for Deep Learning Models</a:t>
            </a:r>
            <a:r>
              <a:rPr lang="en-US" sz="32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– Advanced deep learning techniques like CNNs and </a:t>
            </a:r>
            <a:r>
              <a:rPr lang="en-US" sz="3200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BiLSTMs</a:t>
            </a:r>
            <a:r>
              <a:rPr lang="en-US" sz="32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are essential for improving handwritten text recognition accuracy.</a:t>
            </a:r>
          </a:p>
          <a:p>
            <a:r>
              <a:rPr lang="en-US" sz="32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Real-time Processing Requirement</a:t>
            </a:r>
            <a:r>
              <a:rPr lang="en-US" sz="32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– HTR systems must be optimized for fast and efficient recognition, especially for mobile and embedded applications.</a:t>
            </a:r>
          </a:p>
          <a:p>
            <a:r>
              <a:rPr lang="en-US" sz="32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Text Segmentation Issues</a:t>
            </a:r>
            <a:r>
              <a:rPr lang="en-US" sz="32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– Separating words, characters, and lines in handwritten text is difficult due to overlapping and connected strokes.</a:t>
            </a:r>
            <a:endParaRPr sz="3200" dirty="0">
              <a:latin typeface="Arial" panose="020B0604020202020204" pitchFamily="34" charset="0"/>
              <a:ea typeface="Calibri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B82C0F-BD4A-5A1E-CFD2-3B6F35238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600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423" y="179021"/>
            <a:ext cx="10772775" cy="1658198"/>
          </a:xfrm>
        </p:spPr>
        <p:txBody>
          <a:bodyPr/>
          <a:lstStyle/>
          <a:p>
            <a:r>
              <a:rPr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535088"/>
            <a:ext cx="10058400" cy="4643455"/>
          </a:xfrm>
        </p:spPr>
        <p:txBody>
          <a:bodyPr>
            <a:noAutofit/>
          </a:bodyPr>
          <a:lstStyle/>
          <a:p>
            <a:r>
              <a:rPr lang="en-US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Boost Robustness:</a:t>
            </a:r>
            <a:r>
              <a:rPr lang="en-US" sz="2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Implement advanced data augmentation to handle diverse handwriting and image quality.</a:t>
            </a:r>
          </a:p>
          <a:p>
            <a:r>
              <a:rPr lang="en-US" sz="28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Enhance Text Segmentation</a:t>
            </a:r>
            <a:r>
              <a:rPr lang="en-US" sz="28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– Develop advanced preprocessing methods to accurately segment characters, words, and lines in handwritten text.</a:t>
            </a:r>
          </a:p>
          <a:p>
            <a:r>
              <a:rPr lang="en-US" sz="28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Ensure Real-time Performance</a:t>
            </a:r>
            <a:r>
              <a:rPr lang="en-US" sz="28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– Optimize the model for faster inference to support real-time applications on low-power devices.</a:t>
            </a:r>
          </a:p>
          <a:p>
            <a:r>
              <a:rPr lang="en-US" sz="28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Optimize Deep Learning Architectures</a:t>
            </a:r>
            <a:r>
              <a:rPr lang="en-US" sz="28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– Experiment with CNN, </a:t>
            </a:r>
            <a:r>
              <a:rPr lang="en-US" sz="2800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BiLSTM</a:t>
            </a:r>
            <a:r>
              <a:rPr lang="en-US" sz="28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, and other hybrid models to improve efficiency and accuracy.</a:t>
            </a:r>
            <a:endParaRPr sz="2800" dirty="0">
              <a:latin typeface="Arial" panose="020B0604020202020204" pitchFamily="34" charset="0"/>
              <a:ea typeface="Calibri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FA8EED-5013-2817-5063-E58296D16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8</a:t>
            </a:fld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9983" y="333919"/>
            <a:ext cx="10058400" cy="1371600"/>
          </a:xfrm>
        </p:spPr>
        <p:txBody>
          <a:bodyPr/>
          <a:lstStyle/>
          <a:p>
            <a:r>
              <a:rPr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0800" y="1667079"/>
            <a:ext cx="10657840" cy="4490720"/>
          </a:xfrm>
        </p:spPr>
        <p:txBody>
          <a:bodyPr/>
          <a:lstStyle/>
          <a:p>
            <a:pPr>
              <a:buNone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TECHNOLOGY STACK:</a:t>
            </a:r>
            <a:endParaRPr lang="en-US" sz="3200" dirty="0">
              <a:latin typeface="Arial" panose="020B0604020202020204" pitchFamily="34" charset="0"/>
              <a:ea typeface="Calibri" pitchFamily="34" charset="0"/>
              <a:cs typeface="Arial" panose="020B0604020202020204" pitchFamily="34" charset="0"/>
            </a:endParaRPr>
          </a:p>
          <a:p>
            <a:r>
              <a:rPr lang="en-US" sz="32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   </a:t>
            </a:r>
            <a:r>
              <a:rPr sz="32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Programming Language</a:t>
            </a:r>
            <a:r>
              <a:rPr sz="32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: Python</a:t>
            </a:r>
          </a:p>
          <a:p>
            <a:r>
              <a:rPr lang="en-US" sz="32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  </a:t>
            </a:r>
            <a:r>
              <a:rPr lang="en-US" sz="32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</a:t>
            </a:r>
            <a:r>
              <a:rPr sz="32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Libraries</a:t>
            </a:r>
            <a:r>
              <a:rPr sz="32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: OpenCV, TensorFlow, NumPy, Scikit-learn</a:t>
            </a:r>
          </a:p>
          <a:p>
            <a:r>
              <a:rPr lang="en-US" sz="32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  </a:t>
            </a:r>
            <a:r>
              <a:rPr lang="en-US" sz="32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</a:t>
            </a:r>
            <a:r>
              <a:rPr sz="32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Dataset</a:t>
            </a:r>
            <a:r>
              <a:rPr sz="32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: Handwritten regional language samples</a:t>
            </a:r>
          </a:p>
          <a:p>
            <a:r>
              <a:rPr lang="en-US" sz="32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   </a:t>
            </a:r>
            <a:r>
              <a:rPr sz="3200" b="1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Development </a:t>
            </a:r>
            <a:r>
              <a:rPr sz="3200" b="1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Environment:</a:t>
            </a:r>
            <a:r>
              <a:rPr lang="en-US" sz="3200" dirty="0" err="1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Spyder</a:t>
            </a:r>
            <a:r>
              <a:rPr lang="en-US" sz="3200" dirty="0">
                <a:latin typeface="Arial" panose="020B0604020202020204" pitchFamily="34" charset="0"/>
                <a:ea typeface="Calibri" pitchFamily="34" charset="0"/>
                <a:cs typeface="Arial" panose="020B0604020202020204" pitchFamily="34" charset="0"/>
              </a:rPr>
              <a:t> IDE</a:t>
            </a:r>
            <a:endParaRPr sz="3200" dirty="0">
              <a:latin typeface="Arial" panose="020B0604020202020204" pitchFamily="34" charset="0"/>
              <a:ea typeface="Calibri" pitchFamily="34" charset="0"/>
              <a:cs typeface="Arial" panose="020B0604020202020204" pitchFamily="34" charset="0"/>
            </a:endParaRPr>
          </a:p>
          <a:p>
            <a:pPr>
              <a:buNone/>
            </a:pP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8C0839-FC70-9FC4-68F9-E29E24B61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9</a:t>
            </a:fld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2794</TotalTime>
  <Words>1886</Words>
  <Application>Microsoft Office PowerPoint</Application>
  <PresentationFormat>Widescreen</PresentationFormat>
  <Paragraphs>264</Paragraphs>
  <Slides>30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Courier New</vt:lpstr>
      <vt:lpstr>Metropolitan</vt:lpstr>
      <vt:lpstr>Custom Design</vt:lpstr>
      <vt:lpstr>HANDWRITTEN TEXT EXTRACTION USING OCR AND MACHINE LEARNING TECHNIQUES</vt:lpstr>
      <vt:lpstr>AGENDA</vt:lpstr>
      <vt:lpstr>OBJECTIVES</vt:lpstr>
      <vt:lpstr>INTRODUCTION</vt:lpstr>
      <vt:lpstr>LITERATURE SURVEY</vt:lpstr>
      <vt:lpstr>PROBLEM STATEMENT</vt:lpstr>
      <vt:lpstr>PROBLEM STATEMENT</vt:lpstr>
      <vt:lpstr>PROPOSED WORK</vt:lpstr>
      <vt:lpstr>METHODOLOGY</vt:lpstr>
      <vt:lpstr>METHODOLOGY</vt:lpstr>
      <vt:lpstr>TRAINING WORKFLOW </vt:lpstr>
      <vt:lpstr>PowerPoint Presentation</vt:lpstr>
      <vt:lpstr>PowerPoint Presentation</vt:lpstr>
      <vt:lpstr>PowerPoint Presentation</vt:lpstr>
      <vt:lpstr> PREDICTION WORKFLOW </vt:lpstr>
      <vt:lpstr>PowerPoint Presentation</vt:lpstr>
      <vt:lpstr>PowerPoint Presentation</vt:lpstr>
      <vt:lpstr>PowerPoint Presentation</vt:lpstr>
      <vt:lpstr>PowerPoint Presentation</vt:lpstr>
      <vt:lpstr>MODEL EVALUATION  </vt:lpstr>
      <vt:lpstr>MODEL EVALUATION  </vt:lpstr>
      <vt:lpstr>MODEL EVALUATION  </vt:lpstr>
      <vt:lpstr>MODEL EVALUATION  </vt:lpstr>
      <vt:lpstr>MODEL EVALUATION  </vt:lpstr>
      <vt:lpstr>MODEL EVALUATION  </vt:lpstr>
      <vt:lpstr>OUTPUT</vt:lpstr>
      <vt:lpstr>OUTPUT</vt:lpstr>
      <vt:lpstr>CONCLUSION</vt:lpstr>
      <vt:lpstr>REFERENCES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Handwritten Text extraction  Using ocr and ml techniques</dc:title>
  <dc:subject/>
  <dc:creator/>
  <cp:keywords/>
  <dc:description>generated using python-pptx</dc:description>
  <cp:lastModifiedBy>Vimal AS</cp:lastModifiedBy>
  <cp:revision>27</cp:revision>
  <dcterms:created xsi:type="dcterms:W3CDTF">2013-01-27T09:14:16Z</dcterms:created>
  <dcterms:modified xsi:type="dcterms:W3CDTF">2025-05-27T08:20:51Z</dcterms:modified>
  <cp:category/>
</cp:coreProperties>
</file>

<file path=docProps/thumbnail.jpeg>
</file>